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7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0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5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654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19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5975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468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498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7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58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5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83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80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42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28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3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592D3-A97F-42AC-BD04-1FDAA4AEE60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EBD5F2-BB21-4B5B-A049-49E91F5CC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42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1.png"/><Relationship Id="rId2" Type="http://schemas.openxmlformats.org/officeDocument/2006/relationships/slide" Target="slide9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mocean.ru/" TargetMode="External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slide" Target="slide1.xml"/><Relationship Id="rId9" Type="http://schemas.openxmlformats.org/officeDocument/2006/relationships/image" Target="../media/image7.png"/><Relationship Id="rId1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33.png"/><Relationship Id="rId12" Type="http://schemas.openxmlformats.org/officeDocument/2006/relationships/slide" Target="slide9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slide" Target="slide7.xml"/><Relationship Id="rId5" Type="http://schemas.openxmlformats.org/officeDocument/2006/relationships/image" Target="../media/image4.png"/><Relationship Id="rId10" Type="http://schemas.openxmlformats.org/officeDocument/2006/relationships/slide" Target="slide5.xml"/><Relationship Id="rId4" Type="http://schemas.openxmlformats.org/officeDocument/2006/relationships/slide" Target="slide1.xml"/><Relationship Id="rId9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oceaneducation@primocean.ru" TargetMode="External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slide" Target="slide4.xml"/><Relationship Id="rId21" Type="http://schemas.openxmlformats.org/officeDocument/2006/relationships/image" Target="../media/image1.png"/><Relationship Id="rId7" Type="http://schemas.openxmlformats.org/officeDocument/2006/relationships/hyperlink" Target="https://primocean.ru/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slide" Target="slide2.xml"/><Relationship Id="rId16" Type="http://schemas.openxmlformats.org/officeDocument/2006/relationships/image" Target="../media/image12.png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slide" Target="slide1.xml"/><Relationship Id="rId15" Type="http://schemas.openxmlformats.org/officeDocument/2006/relationships/image" Target="../media/image11.png"/><Relationship Id="rId23" Type="http://schemas.openxmlformats.org/officeDocument/2006/relationships/image" Target="../media/image17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slide" Target="slide3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Relationship Id="rId2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oceaneducation@primocean.ru" TargetMode="External"/><Relationship Id="rId13" Type="http://schemas.openxmlformats.org/officeDocument/2006/relationships/image" Target="../media/image18.png"/><Relationship Id="rId3" Type="http://schemas.openxmlformats.org/officeDocument/2006/relationships/slide" Target="slide4.xml"/><Relationship Id="rId7" Type="http://schemas.openxmlformats.org/officeDocument/2006/relationships/hyperlink" Target="https://primocean.ru/" TargetMode="External"/><Relationship Id="rId12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slide" Target="slide1.xml"/><Relationship Id="rId15" Type="http://schemas.openxmlformats.org/officeDocument/2006/relationships/image" Target="../media/image17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.png"/><Relationship Id="rId18" Type="http://schemas.openxmlformats.org/officeDocument/2006/relationships/image" Target="../media/image17.png"/><Relationship Id="rId3" Type="http://schemas.openxmlformats.org/officeDocument/2006/relationships/slide" Target="slide3.xml"/><Relationship Id="rId7" Type="http://schemas.openxmlformats.org/officeDocument/2006/relationships/hyperlink" Target="mailto:oceaneducation@primocean.ru" TargetMode="External"/><Relationship Id="rId12" Type="http://schemas.openxmlformats.org/officeDocument/2006/relationships/image" Target="../media/image20.png"/><Relationship Id="rId17" Type="http://schemas.openxmlformats.org/officeDocument/2006/relationships/image" Target="../media/image24.png"/><Relationship Id="rId2" Type="http://schemas.openxmlformats.org/officeDocument/2006/relationships/slide" Target="slide2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mocean.ru/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4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rimocean.ru/" TargetMode="External"/><Relationship Id="rId13" Type="http://schemas.openxmlformats.org/officeDocument/2006/relationships/image" Target="../media/image25.png"/><Relationship Id="rId18" Type="http://schemas.openxmlformats.org/officeDocument/2006/relationships/image" Target="../media/image27.png"/><Relationship Id="rId3" Type="http://schemas.openxmlformats.org/officeDocument/2006/relationships/slide" Target="slide6.xml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17" Type="http://schemas.openxmlformats.org/officeDocument/2006/relationships/slide" Target="slide11.xml"/><Relationship Id="rId2" Type="http://schemas.openxmlformats.org/officeDocument/2006/relationships/slide" Target="slide2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slide" Target="slide1.xml"/><Relationship Id="rId15" Type="http://schemas.openxmlformats.org/officeDocument/2006/relationships/image" Target="../media/image1.png"/><Relationship Id="rId10" Type="http://schemas.openxmlformats.org/officeDocument/2006/relationships/image" Target="../media/image6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1.png"/><Relationship Id="rId3" Type="http://schemas.openxmlformats.org/officeDocument/2006/relationships/slide" Target="slide5.xml"/><Relationship Id="rId7" Type="http://schemas.openxmlformats.org/officeDocument/2006/relationships/image" Target="../media/image19.png"/><Relationship Id="rId12" Type="http://schemas.openxmlformats.org/officeDocument/2006/relationships/image" Target="../media/image7.png"/><Relationship Id="rId17" Type="http://schemas.openxmlformats.org/officeDocument/2006/relationships/image" Target="../media/image17.png"/><Relationship Id="rId2" Type="http://schemas.openxmlformats.org/officeDocument/2006/relationships/slide" Target="slide11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slide" Target="slide1.xml"/><Relationship Id="rId15" Type="http://schemas.openxmlformats.org/officeDocument/2006/relationships/image" Target="../media/image2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primocean.ru/" TargetMode="External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27.png"/><Relationship Id="rId3" Type="http://schemas.openxmlformats.org/officeDocument/2006/relationships/image" Target="../media/image2.png"/><Relationship Id="rId21" Type="http://schemas.openxmlformats.org/officeDocument/2006/relationships/image" Target="../media/image17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5.png"/><Relationship Id="rId2" Type="http://schemas.openxmlformats.org/officeDocument/2006/relationships/slide" Target="slide8.xml"/><Relationship Id="rId16" Type="http://schemas.openxmlformats.org/officeDocument/2006/relationships/image" Target="../media/image12.png"/><Relationship Id="rId20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mocean.ru/" TargetMode="External"/><Relationship Id="rId11" Type="http://schemas.openxmlformats.org/officeDocument/2006/relationships/image" Target="../media/image25.png"/><Relationship Id="rId5" Type="http://schemas.openxmlformats.org/officeDocument/2006/relationships/image" Target="../media/image4.png"/><Relationship Id="rId15" Type="http://schemas.openxmlformats.org/officeDocument/2006/relationships/slide" Target="slide2.xml"/><Relationship Id="rId10" Type="http://schemas.openxmlformats.org/officeDocument/2006/relationships/image" Target="../media/image1.png"/><Relationship Id="rId19" Type="http://schemas.openxmlformats.org/officeDocument/2006/relationships/image" Target="../media/image26.png"/><Relationship Id="rId4" Type="http://schemas.openxmlformats.org/officeDocument/2006/relationships/slide" Target="slide1.xml"/><Relationship Id="rId9" Type="http://schemas.openxmlformats.org/officeDocument/2006/relationships/image" Target="../media/image7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1.png"/><Relationship Id="rId2" Type="http://schemas.openxmlformats.org/officeDocument/2006/relationships/slide" Target="slide7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mocean.ru/" TargetMode="External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slide" Target="slide1.xml"/><Relationship Id="rId9" Type="http://schemas.openxmlformats.org/officeDocument/2006/relationships/image" Target="../media/image7.png"/><Relationship Id="rId1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5.png"/><Relationship Id="rId18" Type="http://schemas.openxmlformats.org/officeDocument/2006/relationships/image" Target="../media/image30.png"/><Relationship Id="rId3" Type="http://schemas.openxmlformats.org/officeDocument/2006/relationships/slide" Target="slide10.xml"/><Relationship Id="rId21" Type="http://schemas.openxmlformats.org/officeDocument/2006/relationships/image" Target="../media/image1.png"/><Relationship Id="rId7" Type="http://schemas.openxmlformats.org/officeDocument/2006/relationships/hyperlink" Target="https://primocean.ru/" TargetMode="External"/><Relationship Id="rId12" Type="http://schemas.openxmlformats.org/officeDocument/2006/relationships/image" Target="../media/image16.png"/><Relationship Id="rId17" Type="http://schemas.openxmlformats.org/officeDocument/2006/relationships/image" Target="../media/image29.png"/><Relationship Id="rId2" Type="http://schemas.openxmlformats.org/officeDocument/2006/relationships/slide" Target="slide2.xml"/><Relationship Id="rId16" Type="http://schemas.openxmlformats.org/officeDocument/2006/relationships/image" Target="../media/image12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" Target="slide1.xml"/><Relationship Id="rId15" Type="http://schemas.openxmlformats.org/officeDocument/2006/relationships/image" Target="../media/image26.png"/><Relationship Id="rId10" Type="http://schemas.openxmlformats.org/officeDocument/2006/relationships/image" Target="../media/image7.png"/><Relationship Id="rId19" Type="http://schemas.openxmlformats.org/officeDocument/2006/relationships/slide" Target="slide11.xml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8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Скругленный прямоугольник 153">
            <a:hlinkClick r:id="rId2" action="ppaction://hlinksldjump"/>
          </p:cNvPr>
          <p:cNvSpPr/>
          <p:nvPr/>
        </p:nvSpPr>
        <p:spPr>
          <a:xfrm>
            <a:off x="4789714" y="1885170"/>
            <a:ext cx="1109062" cy="308544"/>
          </a:xfrm>
          <a:prstGeom prst="roundRect">
            <a:avLst/>
          </a:prstGeom>
          <a:solidFill>
            <a:srgbClr val="A6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8785" y="1860246"/>
            <a:ext cx="8238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Проект включает в себя посещение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программ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на безвозмездной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основе </a:t>
            </a:r>
            <a:r>
              <a:rPr kumimoji="0" lang="ru-RU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организованными группами</a:t>
            </a:r>
            <a:endParaRPr kumimoji="0" lang="ru-RU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Regular" pitchFamily="50" charset="-52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7029" y="280956"/>
            <a:ext cx="8940800" cy="14607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468CB1"/>
                </a:solidFill>
                <a:latin typeface="Glober xBold" pitchFamily="50" charset="-52"/>
              </a:rPr>
              <a:t>Как стать участником проекта «Просветительская среда»?</a:t>
            </a:r>
            <a:endParaRPr lang="ru-RU" dirty="0">
              <a:solidFill>
                <a:srgbClr val="468CB1"/>
              </a:solidFill>
              <a:latin typeface="Glober xBold" pitchFamily="50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897" y="280956"/>
            <a:ext cx="2324187" cy="1836338"/>
          </a:xfrm>
          <a:prstGeom prst="rect">
            <a:avLst/>
          </a:prstGeom>
        </p:spPr>
      </p:pic>
      <p:sp>
        <p:nvSpPr>
          <p:cNvPr id="25" name="Скругленный прямоугольник 24">
            <a:hlinkClick r:id="rId2" action="ppaction://hlinksldjump"/>
          </p:cNvPr>
          <p:cNvSpPr/>
          <p:nvPr/>
        </p:nvSpPr>
        <p:spPr>
          <a:xfrm>
            <a:off x="798786" y="3670120"/>
            <a:ext cx="9040231" cy="646331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46000">
                <a:srgbClr val="8B9C56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9" name="Скругленный прямоугольник 28">
            <a:hlinkClick r:id="rId2" action="ppaction://hlinksldjump"/>
          </p:cNvPr>
          <p:cNvSpPr/>
          <p:nvPr/>
        </p:nvSpPr>
        <p:spPr>
          <a:xfrm>
            <a:off x="798785" y="4589169"/>
            <a:ext cx="9040231" cy="648000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46000">
                <a:srgbClr val="8B9C56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0" name="Скругленный прямоугольник 29">
            <a:hlinkClick r:id="rId2" action="ppaction://hlinksldjump"/>
          </p:cNvPr>
          <p:cNvSpPr/>
          <p:nvPr/>
        </p:nvSpPr>
        <p:spPr>
          <a:xfrm>
            <a:off x="798785" y="5460957"/>
            <a:ext cx="9040231" cy="648000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46000">
                <a:srgbClr val="8B9C56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798786" y="2785438"/>
            <a:ext cx="9040231" cy="646331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46000">
                <a:srgbClr val="8B9C56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6639707" y="2794319"/>
            <a:ext cx="3199312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639624" y="2899114"/>
            <a:ext cx="3199309" cy="5858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«Урок в океанариуме»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886" y="2772414"/>
            <a:ext cx="5109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воспитанникам детских садов и школьникам (дети до 18 лет включительно)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Regular" pitchFamily="50" charset="-52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9886" y="3684582"/>
            <a:ext cx="5109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студентам с преподавателями, которые хотят провести свою лекцию в экспозициях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Regular" pitchFamily="50" charset="-52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5457" y="4603631"/>
            <a:ext cx="579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педагогам, планирующих последующее самостоятельное проведение занятий в экспозициях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Regular" pitchFamily="50" charset="-52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99886" y="5460957"/>
            <a:ext cx="5109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воспитанникам коррекционных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школ, детских домов и реабилитационных центров</a:t>
            </a:r>
          </a:p>
        </p:txBody>
      </p:sp>
      <p:sp>
        <p:nvSpPr>
          <p:cNvPr id="22" name="Скругленный прямоугольник 21">
            <a:hlinkClick r:id="rId4" action="ppaction://hlinksldjump"/>
          </p:cNvPr>
          <p:cNvSpPr/>
          <p:nvPr/>
        </p:nvSpPr>
        <p:spPr>
          <a:xfrm>
            <a:off x="6639707" y="3679001"/>
            <a:ext cx="3199312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Скругленный прямоугольник 22">
            <a:hlinkClick r:id="rId5" action="ppaction://hlinksldjump"/>
          </p:cNvPr>
          <p:cNvSpPr/>
          <p:nvPr/>
        </p:nvSpPr>
        <p:spPr>
          <a:xfrm>
            <a:off x="6639624" y="4598050"/>
            <a:ext cx="3199309" cy="648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Скругленный прямоугольник 23">
            <a:hlinkClick r:id="rId6" action="ppaction://hlinksldjump"/>
          </p:cNvPr>
          <p:cNvSpPr/>
          <p:nvPr/>
        </p:nvSpPr>
        <p:spPr>
          <a:xfrm>
            <a:off x="6639666" y="5472826"/>
            <a:ext cx="3199312" cy="648000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E5724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6836696" y="3715745"/>
            <a:ext cx="3002279" cy="637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«Студенческий океанариум»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6789063" y="4563683"/>
            <a:ext cx="3002279" cy="805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«Океанариум для педагогов»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6789063" y="5476720"/>
            <a:ext cx="3002279" cy="630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Социальная программа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sp>
        <p:nvSpPr>
          <p:cNvPr id="31" name="Скругленный прямоугольник 30">
            <a:hlinkClick r:id="rId2" action="ppaction://hlinksldjump"/>
          </p:cNvPr>
          <p:cNvSpPr/>
          <p:nvPr/>
        </p:nvSpPr>
        <p:spPr>
          <a:xfrm>
            <a:off x="814498" y="6328037"/>
            <a:ext cx="9040231" cy="259976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46000">
                <a:srgbClr val="8B9C56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457" y="6318282"/>
            <a:ext cx="577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Regular" pitchFamily="50" charset="-52"/>
                <a:ea typeface="+mn-ea"/>
                <a:cs typeface="+mn-cs"/>
              </a:rPr>
              <a:t>Как должен выглядеть Приказ?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Regular" pitchFamily="50" charset="-52"/>
              <a:ea typeface="+mn-ea"/>
              <a:cs typeface="+mn-cs"/>
            </a:endParaRPr>
          </a:p>
        </p:txBody>
      </p:sp>
      <p:sp>
        <p:nvSpPr>
          <p:cNvPr id="33" name="Скругленный прямоугольник 32">
            <a:hlinkClick r:id="rId8" action="ppaction://hlinksldjump"/>
          </p:cNvPr>
          <p:cNvSpPr/>
          <p:nvPr/>
        </p:nvSpPr>
        <p:spPr>
          <a:xfrm>
            <a:off x="6639623" y="6328038"/>
            <a:ext cx="3199309" cy="259976"/>
          </a:xfrm>
          <a:prstGeom prst="roundRect">
            <a:avLst/>
          </a:prstGeom>
          <a:solidFill>
            <a:srgbClr val="468C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177" y="6352803"/>
            <a:ext cx="274480" cy="414376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933" y="3188193"/>
            <a:ext cx="331437" cy="500363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933" y="4072666"/>
            <a:ext cx="331437" cy="50036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510" y="4960080"/>
            <a:ext cx="331437" cy="500363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510" y="5827673"/>
            <a:ext cx="331437" cy="50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EEA28A"/>
                </a:solidFill>
                <a:latin typeface="Glober xBold" pitchFamily="50" charset="-52"/>
              </a:rPr>
              <a:t>Социальная </a:t>
            </a:r>
            <a:r>
              <a:rPr lang="ru-RU" dirty="0" smtClean="0">
                <a:solidFill>
                  <a:srgbClr val="EEA28A"/>
                </a:solidFill>
                <a:latin typeface="Glober xBold" pitchFamily="50" charset="-52"/>
              </a:rPr>
              <a:t>программа: в </a:t>
            </a:r>
            <a:r>
              <a:rPr lang="ru-RU" dirty="0">
                <a:solidFill>
                  <a:srgbClr val="EEA28A"/>
                </a:solidFill>
                <a:latin typeface="Glober xBold" pitchFamily="50" charset="-52"/>
              </a:rPr>
              <a:t>день визита.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hlinkClick r:id="rId2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FA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>
            <a:hlinkClick r:id="rId2" action="ppaction://hlinksldjump"/>
          </p:cNvPr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FA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199489" y="126932"/>
            <a:ext cx="3002279" cy="630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Социальная программа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40" name="Рисунок 3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grpSp>
        <p:nvGrpSpPr>
          <p:cNvPr id="45" name="Группа 44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6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61" name="Рисунок 6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62" name="Рисунок 6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63" name="Рисунок 62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grpSp>
        <p:nvGrpSpPr>
          <p:cNvPr id="64" name="Группа 63"/>
          <p:cNvGrpSpPr/>
          <p:nvPr/>
        </p:nvGrpSpPr>
        <p:grpSpPr>
          <a:xfrm>
            <a:off x="3355622" y="1071579"/>
            <a:ext cx="8653113" cy="5301452"/>
            <a:chOff x="3386527" y="1165124"/>
            <a:chExt cx="8653113" cy="5301452"/>
          </a:xfrm>
          <a:solidFill>
            <a:srgbClr val="FAE2DA">
              <a:alpha val="62000"/>
            </a:srgbClr>
          </a:solidFill>
        </p:grpSpPr>
        <p:grpSp>
          <p:nvGrpSpPr>
            <p:cNvPr id="65" name="Группа 64"/>
            <p:cNvGrpSpPr/>
            <p:nvPr/>
          </p:nvGrpSpPr>
          <p:grpSpPr>
            <a:xfrm>
              <a:off x="3386527" y="1165124"/>
              <a:ext cx="8653113" cy="5301452"/>
              <a:chOff x="3386174" y="292783"/>
              <a:chExt cx="8653113" cy="5301452"/>
            </a:xfrm>
            <a:grpFill/>
          </p:grpSpPr>
          <p:sp>
            <p:nvSpPr>
              <p:cNvPr id="68" name="Выноска со стрелкой вниз 67"/>
              <p:cNvSpPr/>
              <p:nvPr/>
            </p:nvSpPr>
            <p:spPr>
              <a:xfrm>
                <a:off x="3386175" y="292783"/>
                <a:ext cx="8639224" cy="1145718"/>
              </a:xfrm>
              <a:prstGeom prst="downArrowCallout">
                <a:avLst/>
              </a:prstGeom>
              <a:grpFill/>
              <a:ln>
                <a:solidFill>
                  <a:srgbClr val="FAE2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Вы участник проекта: у вас есть подтверждение записи, с собой оригинал Приказа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,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вся группа в сборе.</a:t>
                </a:r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3398958" y="2303493"/>
                <a:ext cx="2005620" cy="2446982"/>
              </a:xfrm>
              <a:prstGeom prst="rect">
                <a:avLst/>
              </a:prstGeom>
              <a:grpFill/>
              <a:ln>
                <a:solidFill>
                  <a:srgbClr val="FAE2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билеты по тарифу «Просветительская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среда» и купите все необходимые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билеты: входные билеты на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взрослых вне Приказа и/или билеты на платные услуги.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9550990" y="2988594"/>
                <a:ext cx="2488297" cy="1028039"/>
              </a:xfrm>
              <a:prstGeom prst="rect">
                <a:avLst/>
              </a:prstGeom>
              <a:grpFill/>
              <a:ln>
                <a:solidFill>
                  <a:srgbClr val="FAE2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по тарифу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«Просветительская среда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».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3398958" y="1348539"/>
                <a:ext cx="2007005" cy="667188"/>
              </a:xfrm>
              <a:prstGeom prst="rect">
                <a:avLst/>
              </a:prstGeom>
              <a:grpFill/>
              <a:ln>
                <a:solidFill>
                  <a:srgbClr val="FAE2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На КПП есть пропуск: проезжайте на парковку.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9553458" y="1325855"/>
                <a:ext cx="2485829" cy="1049161"/>
              </a:xfrm>
              <a:prstGeom prst="rect">
                <a:avLst/>
              </a:prstGeom>
              <a:grpFill/>
              <a:ln>
                <a:solidFill>
                  <a:srgbClr val="FAE2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Расстояние до главного здания: 1 км. Вы можете прогуляться пешком или воспользоваться услугами шаттла (бесплатно).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73" name="Группа 72"/>
              <p:cNvGrpSpPr/>
              <p:nvPr/>
            </p:nvGrpSpPr>
            <p:grpSpPr>
              <a:xfrm>
                <a:off x="5408609" y="1296849"/>
                <a:ext cx="4209100" cy="782788"/>
                <a:chOff x="5408609" y="1296849"/>
                <a:chExt cx="4209100" cy="782788"/>
              </a:xfrm>
              <a:grpFill/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9014659" y="1296849"/>
                  <a:ext cx="603050" cy="369332"/>
                </a:xfrm>
                <a:prstGeom prst="rect">
                  <a:avLst/>
                </a:prstGeom>
                <a:grpFill/>
                <a:ln>
                  <a:solidFill>
                    <a:srgbClr val="FAE2DA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Выноска со стрелками влево/вправо 79"/>
                <p:cNvSpPr/>
                <p:nvPr/>
              </p:nvSpPr>
              <p:spPr>
                <a:xfrm>
                  <a:off x="5483197" y="1530640"/>
                  <a:ext cx="4034972" cy="548997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grpFill/>
                <a:ln>
                  <a:solidFill>
                    <a:srgbClr val="FAE2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оформили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заранее пропуск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на территорию?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5408609" y="1298544"/>
                  <a:ext cx="481222" cy="369332"/>
                </a:xfrm>
                <a:prstGeom prst="rect">
                  <a:avLst/>
                </a:prstGeom>
                <a:grpFill/>
                <a:ln>
                  <a:solidFill>
                    <a:srgbClr val="FAE2DA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4" name="Группа 73"/>
              <p:cNvGrpSpPr/>
              <p:nvPr/>
            </p:nvGrpSpPr>
            <p:grpSpPr>
              <a:xfrm>
                <a:off x="5432607" y="2843947"/>
                <a:ext cx="4213056" cy="1145239"/>
                <a:chOff x="5394910" y="1017119"/>
                <a:chExt cx="4213056" cy="1145239"/>
              </a:xfrm>
              <a:grpFill/>
            </p:grpSpPr>
            <p:sp>
              <p:nvSpPr>
                <p:cNvPr id="76" name="TextBox 75"/>
                <p:cNvSpPr txBox="1"/>
                <p:nvPr/>
              </p:nvSpPr>
              <p:spPr>
                <a:xfrm>
                  <a:off x="9004916" y="1017119"/>
                  <a:ext cx="603050" cy="369332"/>
                </a:xfrm>
                <a:prstGeom prst="rect">
                  <a:avLst/>
                </a:prstGeom>
                <a:grpFill/>
                <a:ln>
                  <a:solidFill>
                    <a:srgbClr val="FAE2DA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Выноска со стрелками влево/вправо 76"/>
                <p:cNvSpPr/>
                <p:nvPr/>
              </p:nvSpPr>
              <p:spPr>
                <a:xfrm>
                  <a:off x="5445500" y="1109286"/>
                  <a:ext cx="4034972" cy="1053072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grpFill/>
                <a:ln>
                  <a:solidFill>
                    <a:srgbClr val="FAE2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запланировали платные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услуги или у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вас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больше людей, чем по Приказу?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394910" y="1019198"/>
                  <a:ext cx="481222" cy="369332"/>
                </a:xfrm>
                <a:prstGeom prst="rect">
                  <a:avLst/>
                </a:prstGeom>
                <a:grpFill/>
                <a:ln>
                  <a:solidFill>
                    <a:srgbClr val="FAE2DA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5" name="Прямоугольник 74"/>
              <p:cNvSpPr/>
              <p:nvPr/>
            </p:nvSpPr>
            <p:spPr>
              <a:xfrm>
                <a:off x="3386174" y="4927047"/>
                <a:ext cx="8639225" cy="667188"/>
              </a:xfrm>
              <a:prstGeom prst="rect">
                <a:avLst/>
              </a:prstGeom>
              <a:grpFill/>
              <a:ln>
                <a:solidFill>
                  <a:srgbClr val="EEA2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У вас на руках все необходимые билеты и документы: проходите группой в главное здание не ранее, чем за 30 минут до начала программы. Передайте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оригинал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Приказа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администратору.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66" name="Рисунок 6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06" y="2762407"/>
              <a:ext cx="548060" cy="540000"/>
            </a:xfrm>
            <a:prstGeom prst="rect">
              <a:avLst/>
            </a:prstGeom>
            <a:grpFill/>
            <a:ln>
              <a:solidFill>
                <a:srgbClr val="FAE2DA"/>
              </a:solidFill>
            </a:ln>
          </p:spPr>
        </p:pic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1093" y="4619719"/>
              <a:ext cx="611719" cy="540000"/>
            </a:xfrm>
            <a:prstGeom prst="rect">
              <a:avLst/>
            </a:prstGeom>
            <a:grpFill/>
            <a:ln>
              <a:solidFill>
                <a:srgbClr val="FAE2DA"/>
              </a:solidFill>
            </a:ln>
          </p:spPr>
        </p:pic>
      </p:grpSp>
      <p:sp>
        <p:nvSpPr>
          <p:cNvPr id="83" name="Объект 2"/>
          <p:cNvSpPr txBox="1">
            <a:spLocks/>
          </p:cNvSpPr>
          <p:nvPr/>
        </p:nvSpPr>
        <p:spPr>
          <a:xfrm>
            <a:off x="1194532" y="5617112"/>
            <a:ext cx="2264856" cy="1109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Пожалуйста, учитывайте возможные очереди в кассах и на входе.</a:t>
            </a:r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12" y="5564990"/>
            <a:ext cx="1220654" cy="1220654"/>
          </a:xfrm>
          <a:prstGeom prst="rect">
            <a:avLst/>
          </a:prstGeom>
        </p:spPr>
      </p:pic>
      <p:grpSp>
        <p:nvGrpSpPr>
          <p:cNvPr id="85" name="Группа 84"/>
          <p:cNvGrpSpPr/>
          <p:nvPr/>
        </p:nvGrpSpPr>
        <p:grpSpPr>
          <a:xfrm>
            <a:off x="145727" y="3161999"/>
            <a:ext cx="3148179" cy="2240467"/>
            <a:chOff x="145727" y="3161999"/>
            <a:chExt cx="3148179" cy="2240467"/>
          </a:xfrm>
        </p:grpSpPr>
        <p:pic>
          <p:nvPicPr>
            <p:cNvPr id="87" name="Рисунок 8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329" y="4800323"/>
              <a:ext cx="1148577" cy="468000"/>
            </a:xfrm>
            <a:prstGeom prst="rect">
              <a:avLst/>
            </a:prstGeom>
          </p:spPr>
        </p:pic>
        <p:pic>
          <p:nvPicPr>
            <p:cNvPr id="88" name="Рисунок 87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012" y="3907985"/>
              <a:ext cx="741025" cy="592062"/>
            </a:xfrm>
            <a:prstGeom prst="rect">
              <a:avLst/>
            </a:prstGeom>
          </p:spPr>
        </p:pic>
        <p:pic>
          <p:nvPicPr>
            <p:cNvPr id="89" name="Рисунок 88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127" y="3161999"/>
              <a:ext cx="944355" cy="576959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 rot="388499">
              <a:off x="145727" y="3316816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1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rot="388499">
              <a:off x="151462" y="3925520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2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rot="388499">
              <a:off x="145727" y="4607675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3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96288" y="3275714"/>
              <a:ext cx="12505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КПП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45278" y="3893979"/>
              <a:ext cx="17458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КАССЫ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53553" y="4448359"/>
              <a:ext cx="201262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ГЛАВНЫЙ КОРПУС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82" name="Рисунок 8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09" y="1170134"/>
            <a:ext cx="222169" cy="335404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9" y="1899600"/>
            <a:ext cx="221769" cy="334800"/>
          </a:xfrm>
          <a:prstGeom prst="rect">
            <a:avLst/>
          </a:prstGeom>
        </p:spPr>
      </p:pic>
      <p:sp>
        <p:nvSpPr>
          <p:cNvPr id="96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7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8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342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541" y="644575"/>
            <a:ext cx="4557215" cy="1226406"/>
          </a:xfrm>
          <a:prstGeom prst="rect">
            <a:avLst/>
          </a:prstGeom>
        </p:spPr>
      </p:pic>
      <p:sp>
        <p:nvSpPr>
          <p:cNvPr id="32" name="Объект 2"/>
          <p:cNvSpPr txBox="1">
            <a:spLocks/>
          </p:cNvSpPr>
          <p:nvPr/>
        </p:nvSpPr>
        <p:spPr>
          <a:xfrm>
            <a:off x="295835" y="623060"/>
            <a:ext cx="4880293" cy="58746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ПРИКАЗ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участии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проекте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Приморского океанариума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«Просветительская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среда»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программе «Урок в океанариуме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Согласно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зарезервированным дате и времени, организовать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02.10.2024 г.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11:00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визит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занятие «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Детективы микромира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в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НОК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«Приморский океанариум» – филиал ННЦМБ ДВО РАН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учащихся 11 класса «А» в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количестве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человек,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составе: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ФИО полностью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ФИО полностью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ФИО полностью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ФИО полностью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ФИО полностью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т.д.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Ответственный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группу преподаватель: ФИО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должность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Директор учреждения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подпись                                  ФИО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	МП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200000"/>
              </a:lnSpc>
              <a:spcBef>
                <a:spcPts val="3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Gabriola" panose="04040605051002020D02" pitchFamily="82" charset="0"/>
              <a:ea typeface="+mn-ea"/>
              <a:cs typeface="+mn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664959" y="114300"/>
            <a:ext cx="5663165" cy="6573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Формулировка и стиль текста Приказа могут быть индивидуальны у каждого учреждения, но должны присутствовать следующие элементы: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Официальный бланк вашего учреждения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(в «шапке» указывается полное название);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Указать название проекта («Просветительская среда») и программы, в которой вы принимаете участие: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Урок в океанариуме» — тематические интерактивные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экскурсии дошкольникам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и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занятия школьникам;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«Студенческий океанариум» — лекция, проводимая педагогом вашего ОУ;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«Океанариум для педагогов» — семинар;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«Социальная программа» - программа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для воспитанников коррекционных школ, детских домов и реабилитационных центров;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Дата, время, название занятия, количество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участников в группе (без учета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сопровождающих, лектора);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ФИО сопровождающего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учителя/воспитателя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преподавателя;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ФИО, должность, подпись ответственного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за достоверность представленной информации; 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Печать.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42" y="31277"/>
            <a:ext cx="5702740" cy="714324"/>
          </a:xfrm>
        </p:spPr>
        <p:txBody>
          <a:bodyPr/>
          <a:lstStyle/>
          <a:p>
            <a:r>
              <a:rPr lang="ru-RU" b="1" dirty="0" smtClean="0"/>
              <a:t>Как оформить приказ?</a:t>
            </a:r>
            <a:endParaRPr lang="ru-RU" b="1" dirty="0"/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5518685" y="5988672"/>
            <a:ext cx="4859290" cy="763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Скан-копию документа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необходимо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отправить не позднее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4х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дней до даты визита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Оригинал документа необходимо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взять с собой.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30" name="Рисунок 2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351" y="5623964"/>
            <a:ext cx="132699" cy="41985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44" y="6080920"/>
            <a:ext cx="125633" cy="606751"/>
          </a:xfrm>
          <a:prstGeom prst="rect">
            <a:avLst/>
          </a:prstGeom>
        </p:spPr>
      </p:pic>
      <p:sp>
        <p:nvSpPr>
          <p:cNvPr id="15" name="Скругленный прямоугольник 14">
            <a:hlinkClick r:id="rId8" action="ppaction://hlinksldjump"/>
          </p:cNvPr>
          <p:cNvSpPr/>
          <p:nvPr/>
        </p:nvSpPr>
        <p:spPr>
          <a:xfrm>
            <a:off x="9813793" y="3716341"/>
            <a:ext cx="2388854" cy="266273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9823823" y="3376896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9813791" y="3716342"/>
            <a:ext cx="2388855" cy="646331"/>
          </a:xfrm>
          <a:prstGeom prst="roundRect">
            <a:avLst/>
          </a:prstGeom>
          <a:solidFill>
            <a:srgbClr val="FFA829">
              <a:alpha val="50000"/>
            </a:srgbClr>
          </a:solidFill>
          <a:ln>
            <a:solidFill>
              <a:srgbClr val="FFA8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Скругленный прямоугольник 19">
            <a:hlinkClick r:id="rId10" action="ppaction://hlinksldjump"/>
          </p:cNvPr>
          <p:cNvSpPr/>
          <p:nvPr/>
        </p:nvSpPr>
        <p:spPr>
          <a:xfrm>
            <a:off x="9813792" y="4388477"/>
            <a:ext cx="2388854" cy="646331"/>
          </a:xfrm>
          <a:prstGeom prst="roundRect">
            <a:avLst/>
          </a:prstGeom>
          <a:solidFill>
            <a:srgbClr val="5D9BBE">
              <a:alpha val="50000"/>
            </a:srgbClr>
          </a:solidFill>
          <a:ln>
            <a:solidFill>
              <a:srgbClr val="5D9B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2" name="Скругленный прямоугольник 21">
            <a:hlinkClick r:id="rId11" action="ppaction://hlinksldjump"/>
          </p:cNvPr>
          <p:cNvSpPr/>
          <p:nvPr/>
        </p:nvSpPr>
        <p:spPr>
          <a:xfrm>
            <a:off x="9813793" y="5060612"/>
            <a:ext cx="2388853" cy="646331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Скругленный прямоугольник 22">
            <a:hlinkClick r:id="rId12" action="ppaction://hlinksldjump"/>
          </p:cNvPr>
          <p:cNvSpPr/>
          <p:nvPr/>
        </p:nvSpPr>
        <p:spPr>
          <a:xfrm>
            <a:off x="9813793" y="5732747"/>
            <a:ext cx="2388853" cy="646331"/>
          </a:xfrm>
          <a:prstGeom prst="roundRect">
            <a:avLst/>
          </a:prstGeom>
          <a:solidFill>
            <a:srgbClr val="EEA28A">
              <a:alpha val="50000"/>
            </a:srgbClr>
          </a:solidFill>
          <a:ln>
            <a:solidFill>
              <a:srgbClr val="EEA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9530390" y="5798087"/>
            <a:ext cx="3002279" cy="630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Социальная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программа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9756228" y="5117384"/>
            <a:ext cx="2532310" cy="609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«Океанариум для педагогов»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9530390" y="4422524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«Студенческий океанариум»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9521244" y="3772349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«Урок в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океанариуме»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280" y="4025291"/>
            <a:ext cx="221769" cy="3348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281" y="4697426"/>
            <a:ext cx="221769" cy="3348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278" y="5371685"/>
            <a:ext cx="221769" cy="3348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279" y="6043814"/>
            <a:ext cx="221769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2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-527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5" name="Скругленный прямоугольник 44">
            <a:hlinkClick r:id="rId2" action="ppaction://hlinksldjump"/>
          </p:cNvPr>
          <p:cNvSpPr/>
          <p:nvPr/>
        </p:nvSpPr>
        <p:spPr>
          <a:xfrm>
            <a:off x="100971" y="4075737"/>
            <a:ext cx="10135229" cy="2865830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94000">
                <a:srgbClr val="FFA829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9489" y="184909"/>
            <a:ext cx="3002279" cy="580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«Урок в океанариуме»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FFA82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hlinkClick r:id="rId4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FFA82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00972" y="861091"/>
            <a:ext cx="3199314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3" name="Рисунок 2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74" name="Группа 73"/>
          <p:cNvGrpSpPr/>
          <p:nvPr/>
        </p:nvGrpSpPr>
        <p:grpSpPr>
          <a:xfrm>
            <a:off x="3665176" y="98859"/>
            <a:ext cx="7152438" cy="348231"/>
            <a:chOff x="3822457" y="47936"/>
            <a:chExt cx="7152438" cy="34823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7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73" name="Группа 72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  <a:hlinkClick r:id="rId8"/>
                  </a:rPr>
                  <a:t>oceaneducation@primocean.ru</a:t>
                </a:r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692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41" name="Рисунок 40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43" name="Рисунок 4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47" name="Рисунок 46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grpSp>
        <p:nvGrpSpPr>
          <p:cNvPr id="66" name="Группа 65"/>
          <p:cNvGrpSpPr/>
          <p:nvPr/>
        </p:nvGrpSpPr>
        <p:grpSpPr>
          <a:xfrm>
            <a:off x="3494010" y="866709"/>
            <a:ext cx="6033039" cy="2436441"/>
            <a:chOff x="3503112" y="913952"/>
            <a:chExt cx="6033039" cy="2436441"/>
          </a:xfrm>
        </p:grpSpPr>
        <p:sp>
          <p:nvSpPr>
            <p:cNvPr id="22" name="TextBox 21"/>
            <p:cNvSpPr txBox="1"/>
            <p:nvPr/>
          </p:nvSpPr>
          <p:spPr>
            <a:xfrm>
              <a:off x="4094975" y="955731"/>
              <a:ext cx="536422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Занятие, дополняющее школьную программу, со специалистом Приморского океанариума.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554" y="2170699"/>
              <a:ext cx="355531" cy="576000"/>
            </a:xfrm>
            <a:prstGeom prst="rect">
              <a:avLst/>
            </a:prstGeom>
          </p:spPr>
        </p:pic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3112" y="1535769"/>
              <a:ext cx="576000" cy="576000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4094975" y="2309822"/>
              <a:ext cx="47228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Посещение 1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—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2 экспозиций в рамках занятия.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94975" y="1680871"/>
              <a:ext cx="47228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Продолжительность 45 — 90 мин.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018019" y="2917393"/>
              <a:ext cx="551813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1 сопровождающий взрослый на 10 детей проходит бесплатно.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952" y="913952"/>
              <a:ext cx="406737" cy="576000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952" y="2774393"/>
              <a:ext cx="343539" cy="576000"/>
            </a:xfrm>
            <a:prstGeom prst="rect">
              <a:avLst/>
            </a:prstGeom>
          </p:spPr>
        </p:pic>
      </p:grpSp>
      <p:grpSp>
        <p:nvGrpSpPr>
          <p:cNvPr id="76" name="Группа 75"/>
          <p:cNvGrpSpPr/>
          <p:nvPr/>
        </p:nvGrpSpPr>
        <p:grpSpPr>
          <a:xfrm>
            <a:off x="100971" y="4075737"/>
            <a:ext cx="11999113" cy="2691441"/>
            <a:chOff x="100971" y="4075737"/>
            <a:chExt cx="11999113" cy="2691441"/>
          </a:xfrm>
        </p:grpSpPr>
        <p:sp>
          <p:nvSpPr>
            <p:cNvPr id="32" name="Объект 2"/>
            <p:cNvSpPr txBox="1">
              <a:spLocks/>
            </p:cNvSpPr>
            <p:nvPr/>
          </p:nvSpPr>
          <p:spPr>
            <a:xfrm>
              <a:off x="4246591" y="4159971"/>
              <a:ext cx="5989609" cy="25527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Самостоятельно все экспозиции:</a:t>
              </a:r>
              <a:r>
                <a:rPr kumimoji="0" lang="en-US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необходимо </a:t>
              </a:r>
              <a:r>
                <a:rPr kumimoji="0" lang="ru-RU" sz="13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приобретение билетов «Экспозиция»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на всех (дети и взрослые).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Мастер-классы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, лабораторные занятия и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экскурсии: 350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—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700 р/чел. (</a:t>
              </a:r>
              <a:r>
                <a:rPr kumimoji="0" lang="ru-RU" sz="13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приобретение </a:t>
              </a:r>
              <a:r>
                <a:rPr kumimoji="0" lang="ru-RU" sz="13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билетов </a:t>
              </a:r>
              <a:r>
                <a:rPr kumimoji="0" lang="ru-RU" sz="13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только на детей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Дельфинарий: </a:t>
              </a:r>
              <a:r>
                <a:rPr kumimoji="0" lang="ru-RU" sz="13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пт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15:00.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DF5327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/>
              </a:r>
              <a:b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DF5327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</a:b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тариф «Урок в океанариуме + Дельфинарий» 500 р/чел сектор А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" name="Объект 2"/>
            <p:cNvSpPr txBox="1">
              <a:spLocks/>
            </p:cNvSpPr>
            <p:nvPr/>
          </p:nvSpPr>
          <p:spPr>
            <a:xfrm>
              <a:off x="1488148" y="5790735"/>
              <a:ext cx="1758635" cy="92201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4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Обязательна предварительная запись.</a:t>
              </a: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100971" y="4075737"/>
              <a:ext cx="3199314" cy="646331"/>
            </a:xfrm>
            <a:prstGeom prst="roundRect">
              <a:avLst/>
            </a:prstGeom>
            <a:solidFill>
              <a:srgbClr val="A6B7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6" name="Объект 2"/>
            <p:cNvSpPr txBox="1">
              <a:spLocks/>
            </p:cNvSpPr>
            <p:nvPr/>
          </p:nvSpPr>
          <p:spPr>
            <a:xfrm>
              <a:off x="173874" y="4147425"/>
              <a:ext cx="2658949" cy="5029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lober xBold" pitchFamily="50" charset="-52"/>
                  <a:ea typeface="+mn-ea"/>
                  <a:cs typeface="+mn-cs"/>
                </a:rPr>
                <a:t>Что можно посетить дополнительно?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endParaRPr>
            </a:p>
          </p:txBody>
        </p:sp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751" y="4844045"/>
              <a:ext cx="630876" cy="596069"/>
            </a:xfrm>
            <a:prstGeom prst="rect">
              <a:avLst/>
            </a:prstGeom>
          </p:spPr>
        </p:pic>
        <p:sp>
          <p:nvSpPr>
            <p:cNvPr id="63" name="Объект 2"/>
            <p:cNvSpPr txBox="1">
              <a:spLocks/>
            </p:cNvSpPr>
            <p:nvPr/>
          </p:nvSpPr>
          <p:spPr>
            <a:xfrm>
              <a:off x="475619" y="4828131"/>
              <a:ext cx="2824666" cy="5029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lober xBold" pitchFamily="50" charset="-52"/>
                  <a:ea typeface="+mn-ea"/>
                  <a:cs typeface="+mn-cs"/>
                </a:rPr>
                <a:t>актуальные цены на сайте </a:t>
              </a: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lober xBold" pitchFamily="50" charset="-52"/>
                  <a:ea typeface="+mn-ea"/>
                  <a:cs typeface="+mn-cs"/>
                </a:rPr>
                <a:t>primocean.ru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endParaRPr>
            </a:p>
          </p:txBody>
        </p:sp>
        <p:pic>
          <p:nvPicPr>
            <p:cNvPr id="68" name="Рисунок 6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5534" y="4218901"/>
              <a:ext cx="883522" cy="360000"/>
            </a:xfrm>
            <a:prstGeom prst="rect">
              <a:avLst/>
            </a:prstGeom>
          </p:spPr>
        </p:pic>
        <p:pic>
          <p:nvPicPr>
            <p:cNvPr id="69" name="Рисунок 68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8983" y="6098418"/>
              <a:ext cx="356627" cy="576000"/>
            </a:xfrm>
            <a:prstGeom prst="rect">
              <a:avLst/>
            </a:prstGeom>
          </p:spPr>
        </p:pic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121" y="5528636"/>
              <a:ext cx="576000" cy="520495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4249" y="6497732"/>
              <a:ext cx="1575835" cy="269446"/>
            </a:xfrm>
            <a:prstGeom prst="rect">
              <a:avLst/>
            </a:prstGeom>
          </p:spPr>
        </p:pic>
      </p:grpSp>
      <p:pic>
        <p:nvPicPr>
          <p:cNvPr id="44" name="Рисунок 4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918" y="997894"/>
            <a:ext cx="2323759" cy="1836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010" y="3338827"/>
            <a:ext cx="576000" cy="433341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070010" y="3487859"/>
            <a:ext cx="55181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От 10 до </a:t>
            </a:r>
            <a:r>
              <a:rPr lang="ru-RU" sz="1300" dirty="0" smtClean="0">
                <a:solidFill>
                  <a:srgbClr val="000000"/>
                </a:solidFill>
                <a:latin typeface="Trebuchet MS" panose="020B0603020202020204"/>
              </a:rPr>
              <a:t>25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человек в группе.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rgbClr val="8B9C56"/>
                </a:solidFill>
                <a:latin typeface="Glober xBold" pitchFamily="50" charset="-52"/>
              </a:rPr>
              <a:t>Урок в океанариуме: что включено?</a:t>
            </a:r>
            <a:endParaRPr lang="ru-RU" dirty="0">
              <a:solidFill>
                <a:srgbClr val="8B9C56"/>
              </a:solidFill>
              <a:latin typeface="Glober xBold" pitchFamily="50" charset="-52"/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9" y="1899600"/>
            <a:ext cx="221769" cy="334800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08" y="2644037"/>
            <a:ext cx="222169" cy="335404"/>
          </a:xfrm>
          <a:prstGeom prst="rect">
            <a:avLst/>
          </a:prstGeom>
        </p:spPr>
      </p:pic>
      <p:sp>
        <p:nvSpPr>
          <p:cNvPr id="54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7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8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0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-45132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rgbClr val="8B9C56"/>
                </a:solidFill>
                <a:latin typeface="Glober xBold" pitchFamily="50" charset="-52"/>
              </a:rPr>
              <a:t>Урок в океанариуме: как записаться?</a:t>
            </a:r>
            <a:endParaRPr lang="ru-RU" dirty="0">
              <a:solidFill>
                <a:srgbClr val="8B9C56"/>
              </a:solidFill>
              <a:latin typeface="Glober xBold" pitchFamily="50" charset="-52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FFA82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00971" y="1602795"/>
            <a:ext cx="3199314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>
            <a:hlinkClick r:id="rId2" action="ppaction://hlinksldjump"/>
          </p:cNvPr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FFA82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21" name="Рисунок 2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7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  <a:hlinkClick r:id="rId8"/>
                  </a:rPr>
                  <a:t>oceaneducation@primocean.ru</a:t>
                </a:r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692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26" name="Рисунок 25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27" name="Рисунок 26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28" name="Рисунок 2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sp>
        <p:nvSpPr>
          <p:cNvPr id="4" name="TextBox 3"/>
          <p:cNvSpPr txBox="1"/>
          <p:nvPr/>
        </p:nvSpPr>
        <p:spPr>
          <a:xfrm rot="388499">
            <a:off x="4431198" y="1594005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 rot="388499">
            <a:off x="3605699" y="2304777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2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 rot="388499">
            <a:off x="3605698" y="3358039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12874" y="1782431"/>
            <a:ext cx="6774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Выберете на сайте подходящее по теме и возрасту занятие. 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71737" y="2368941"/>
            <a:ext cx="68156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Сколько у вас детей в группе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?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Для комфорта всех участников выберите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два разных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занятия (уроки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будут вестись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параллельно), если в группе: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                 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&gt;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человек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дошкольников, 1-2 класс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&gt; </a:t>
            </a:r>
            <a:r>
              <a:rPr lang="ru-RU" sz="1200" dirty="0" smtClean="0">
                <a:solidFill>
                  <a:srgbClr val="F69200"/>
                </a:solidFill>
                <a:latin typeface="Trebuchet MS" panose="020B0603020202020204"/>
              </a:rPr>
              <a:t>25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человек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3-11 класс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71737" y="3456400"/>
            <a:ext cx="68156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Заполните заявку на сайте: в течение 3х рабочих дней наш специалист свяжется с вами для подтверждения записи.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 rot="388499">
            <a:off x="3605698" y="4076403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4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 rot="388499">
            <a:off x="3605698" y="4794766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5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71737" y="4113389"/>
            <a:ext cx="68156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После согласования деталей визита займитесь подготовкой: расскажите детям о занятии, на которое вы едете, оформите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12" action="ppaction://hlinksldjump"/>
              </a:rPr>
              <a:t>Приказ об участии в проекте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71738" y="4850112"/>
            <a:ext cx="68156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Скан/фото приказа отправьте нам - согласуйте с нашим специалистом, внесите правки, если они нужны: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 неверном оформлении или отсутствии оригинала мы не сможем предоставить услугу бесплатно.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F692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64" y="3139935"/>
            <a:ext cx="3262608" cy="3366595"/>
          </a:xfrm>
          <a:prstGeom prst="rect">
            <a:avLst/>
          </a:prstGeom>
        </p:spPr>
      </p:pic>
      <p:sp>
        <p:nvSpPr>
          <p:cNvPr id="37" name="Объект 2"/>
          <p:cNvSpPr txBox="1">
            <a:spLocks/>
          </p:cNvSpPr>
          <p:nvPr/>
        </p:nvSpPr>
        <p:spPr>
          <a:xfrm>
            <a:off x="199489" y="184909"/>
            <a:ext cx="3002279" cy="580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«Урок в океанариуме»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605699" y="5508051"/>
            <a:ext cx="7181691" cy="1047826"/>
            <a:chOff x="3605699" y="5508051"/>
            <a:chExt cx="7181691" cy="1047826"/>
          </a:xfrm>
        </p:grpSpPr>
        <p:sp>
          <p:nvSpPr>
            <p:cNvPr id="48" name="TextBox 47"/>
            <p:cNvSpPr txBox="1"/>
            <p:nvPr/>
          </p:nvSpPr>
          <p:spPr>
            <a:xfrm rot="388499">
              <a:off x="3605699" y="5508051"/>
              <a:ext cx="4655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6</a:t>
              </a: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04194" y="5708381"/>
              <a:ext cx="67831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Не позднее 2-ух суток до визита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отправьте нам номер автобуса, если нужен пропуск на территорию. 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4979" y="6015877"/>
              <a:ext cx="548060" cy="540000"/>
            </a:xfrm>
            <a:prstGeom prst="rect">
              <a:avLst/>
            </a:prstGeom>
          </p:spPr>
        </p:pic>
      </p:grpSp>
      <p:pic>
        <p:nvPicPr>
          <p:cNvPr id="45" name="Рисунок 4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09" y="1170134"/>
            <a:ext cx="222169" cy="335404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08" y="2644037"/>
            <a:ext cx="222169" cy="335404"/>
          </a:xfrm>
          <a:prstGeom prst="rect">
            <a:avLst/>
          </a:prstGeom>
        </p:spPr>
      </p:pic>
      <p:sp>
        <p:nvSpPr>
          <p:cNvPr id="52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9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14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11556" y="-32825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8B9C56"/>
                </a:solidFill>
                <a:latin typeface="Glober xBold" pitchFamily="50" charset="-52"/>
              </a:rPr>
              <a:t>Урок в океанариуме: </a:t>
            </a:r>
            <a:r>
              <a:rPr lang="ru-RU" dirty="0" smtClean="0">
                <a:solidFill>
                  <a:srgbClr val="8B9C56"/>
                </a:solidFill>
                <a:latin typeface="Glober xBold" pitchFamily="50" charset="-52"/>
              </a:rPr>
              <a:t>в </a:t>
            </a:r>
            <a:r>
              <a:rPr lang="ru-RU" dirty="0">
                <a:solidFill>
                  <a:srgbClr val="8B9C56"/>
                </a:solidFill>
                <a:latin typeface="Glober xBold" pitchFamily="50" charset="-52"/>
              </a:rPr>
              <a:t>день визита.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971" y="2342263"/>
            <a:ext cx="3199314" cy="646331"/>
          </a:xfrm>
          <a:prstGeom prst="roundRect">
            <a:avLst/>
          </a:prstGeom>
          <a:solidFill>
            <a:srgbClr val="FFA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1194532" y="5617112"/>
            <a:ext cx="2264856" cy="1109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Пожалуйста, учитывайте возможные очереди в кассах и на входе.</a:t>
            </a:r>
          </a:p>
        </p:txBody>
      </p:sp>
      <p:sp>
        <p:nvSpPr>
          <p:cNvPr id="55" name="Скругленный прямоугольник 54">
            <a:hlinkClick r:id="rId3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FFC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>
            <a:hlinkClick r:id="rId2" action="ppaction://hlinksldjump"/>
          </p:cNvPr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FFC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40" name="Рисунок 3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88" name="Группа 87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6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90" name="Группа 89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  <a:hlinkClick r:id="rId7"/>
                  </a:rPr>
                  <a:t>oceaneducation@primocean.ru</a:t>
                </a:r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692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93" name="Рисунок 9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94" name="Рисунок 93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95" name="Рисунок 94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grpSp>
        <p:nvGrpSpPr>
          <p:cNvPr id="12" name="Группа 11"/>
          <p:cNvGrpSpPr/>
          <p:nvPr/>
        </p:nvGrpSpPr>
        <p:grpSpPr>
          <a:xfrm>
            <a:off x="3455653" y="997987"/>
            <a:ext cx="8653113" cy="5301452"/>
            <a:chOff x="3386527" y="1165124"/>
            <a:chExt cx="8653113" cy="5301452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3386527" y="1165124"/>
              <a:ext cx="8653113" cy="5301452"/>
              <a:chOff x="3386174" y="292783"/>
              <a:chExt cx="8653113" cy="5301452"/>
            </a:xfrm>
          </p:grpSpPr>
          <p:sp>
            <p:nvSpPr>
              <p:cNvPr id="45" name="Выноска со стрелкой вниз 44"/>
              <p:cNvSpPr/>
              <p:nvPr/>
            </p:nvSpPr>
            <p:spPr>
              <a:xfrm>
                <a:off x="3386175" y="292783"/>
                <a:ext cx="8639224" cy="1145718"/>
              </a:xfrm>
              <a:prstGeom prst="downArrowCallou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BD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Вы участник проекта: у вас есть подтверждение записи, с собой оригинал Приказа, подписанные памятки</a:t>
                </a:r>
                <a:r>
                  <a:rPr kumimoji="0" lang="en-US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для сопровождающих, ручки у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детей (школьникам).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3398958" y="2303493"/>
                <a:ext cx="2005620" cy="2446982"/>
              </a:xfrm>
              <a:prstGeom prst="rec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BD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</a:t>
                </a:r>
                <a:r>
                  <a:rPr kumimoji="0" lang="ru-RU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кассах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 покажите Приказ участника проекта: вам выдадут билеты по тарифу «Просветительская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среда» и купите необходимые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билеты: входные билеты на детей/взрослых вне Приказа и/или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 на платные услуги, Дельфинарий.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9550990" y="2988594"/>
                <a:ext cx="2488297" cy="1028039"/>
              </a:xfrm>
              <a:prstGeom prst="rec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BD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по тарифу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«Просветительская среда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». 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3398958" y="1348539"/>
                <a:ext cx="2007005" cy="667188"/>
              </a:xfrm>
              <a:prstGeom prst="rec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BD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На КПП есть пропуск: проезжайте на парковку.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9553458" y="1325855"/>
                <a:ext cx="2485829" cy="1049161"/>
              </a:xfrm>
              <a:prstGeom prst="rec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BD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Расстояние до главного здания: 1 км. Вы можете прогуляться пешком или воспользоваться услугами шаттла (бесплатно).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4" name="Группа 3"/>
              <p:cNvGrpSpPr/>
              <p:nvPr/>
            </p:nvGrpSpPr>
            <p:grpSpPr>
              <a:xfrm>
                <a:off x="5408609" y="1296849"/>
                <a:ext cx="4209100" cy="782788"/>
                <a:chOff x="5408609" y="1296849"/>
                <a:chExt cx="4209100" cy="782788"/>
              </a:xfrm>
            </p:grpSpPr>
            <p:sp>
              <p:nvSpPr>
                <p:cNvPr id="61" name="TextBox 60"/>
                <p:cNvSpPr txBox="1"/>
                <p:nvPr/>
              </p:nvSpPr>
              <p:spPr>
                <a:xfrm>
                  <a:off x="9014659" y="1296849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Выноска со стрелками влево/вправо 66"/>
                <p:cNvSpPr/>
                <p:nvPr/>
              </p:nvSpPr>
              <p:spPr>
                <a:xfrm>
                  <a:off x="5483197" y="1530640"/>
                  <a:ext cx="4034972" cy="548997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solidFill>
                  <a:srgbClr val="FFA829">
                    <a:alpha val="65000"/>
                  </a:srgbClr>
                </a:solidFill>
                <a:ln>
                  <a:solidFill>
                    <a:srgbClr val="FFBD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оформили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заранее пропуск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на территорию?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5408609" y="1298544"/>
                  <a:ext cx="4812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1" name="Группа 80"/>
              <p:cNvGrpSpPr/>
              <p:nvPr/>
            </p:nvGrpSpPr>
            <p:grpSpPr>
              <a:xfrm>
                <a:off x="5432607" y="2843947"/>
                <a:ext cx="4213056" cy="1145239"/>
                <a:chOff x="5394910" y="1017119"/>
                <a:chExt cx="4213056" cy="1145239"/>
              </a:xfrm>
            </p:grpSpPr>
            <p:sp>
              <p:nvSpPr>
                <p:cNvPr id="82" name="TextBox 81"/>
                <p:cNvSpPr txBox="1"/>
                <p:nvPr/>
              </p:nvSpPr>
              <p:spPr>
                <a:xfrm>
                  <a:off x="9004916" y="1017119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Выноска со стрелками влево/вправо 82"/>
                <p:cNvSpPr/>
                <p:nvPr/>
              </p:nvSpPr>
              <p:spPr>
                <a:xfrm>
                  <a:off x="5445500" y="1109286"/>
                  <a:ext cx="4034972" cy="1053072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solidFill>
                  <a:srgbClr val="FFA829">
                    <a:alpha val="65000"/>
                  </a:srgbClr>
                </a:solidFill>
                <a:ln>
                  <a:solidFill>
                    <a:srgbClr val="FFBD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запланировали платные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услуги или у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вас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больше детей, чем по Приказу/ больше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/>
                  </a:r>
                  <a:b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</a:b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1 сопровождающего взрослого на 10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детей?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5394910" y="1019198"/>
                  <a:ext cx="4812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6" name="Прямоугольник 85"/>
              <p:cNvSpPr/>
              <p:nvPr/>
            </p:nvSpPr>
            <p:spPr>
              <a:xfrm>
                <a:off x="3386174" y="4927047"/>
                <a:ext cx="8639225" cy="667188"/>
              </a:xfrm>
              <a:prstGeom prst="rect">
                <a:avLst/>
              </a:prstGeom>
              <a:solidFill>
                <a:srgbClr val="FFA829">
                  <a:alpha val="65000"/>
                </a:srgbClr>
              </a:solidFill>
              <a:ln>
                <a:solidFill>
                  <a:srgbClr val="FFA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У вас на руках все необходимые билеты и документы: проходите группой в главное здание не ранее, чем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за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30 минут до начала программы. Специалист встретит вас в холле — передайте ему оригинал Приказа и билеты на мастер-класс/</a:t>
                </a:r>
                <a:r>
                  <a:rPr kumimoji="0" lang="ru-RU" sz="13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лаб.занятие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/экскурсию.</a:t>
                </a:r>
              </a:p>
            </p:txBody>
          </p:sp>
        </p:grp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06" y="2762407"/>
              <a:ext cx="548060" cy="540000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1093" y="4619719"/>
              <a:ext cx="611719" cy="540000"/>
            </a:xfrm>
            <a:prstGeom prst="rect">
              <a:avLst/>
            </a:prstGeom>
          </p:spPr>
        </p:pic>
      </p:grpSp>
      <p:pic>
        <p:nvPicPr>
          <p:cNvPr id="96" name="Рисунок 9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174" y="6525740"/>
            <a:ext cx="1575835" cy="26944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12" y="5564990"/>
            <a:ext cx="1220654" cy="1220654"/>
          </a:xfrm>
          <a:prstGeom prst="rect">
            <a:avLst/>
          </a:prstGeom>
        </p:spPr>
      </p:pic>
      <p:sp>
        <p:nvSpPr>
          <p:cNvPr id="47" name="Объект 2"/>
          <p:cNvSpPr txBox="1">
            <a:spLocks/>
          </p:cNvSpPr>
          <p:nvPr/>
        </p:nvSpPr>
        <p:spPr>
          <a:xfrm>
            <a:off x="199489" y="184909"/>
            <a:ext cx="3002279" cy="580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«Урок в океанариуме»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329" y="4800323"/>
            <a:ext cx="1148577" cy="468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012" y="3907985"/>
            <a:ext cx="741025" cy="59206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127" y="3161999"/>
            <a:ext cx="944355" cy="576959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 rot="388499">
            <a:off x="145727" y="3316816"/>
            <a:ext cx="465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1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 rot="388499">
            <a:off x="151462" y="3925520"/>
            <a:ext cx="465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 rot="388499">
            <a:off x="145727" y="4607675"/>
            <a:ext cx="465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96288" y="3275714"/>
            <a:ext cx="1250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КПП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5278" y="3893979"/>
            <a:ext cx="1745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КАССЫ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3553" y="4448359"/>
            <a:ext cx="2012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ГЛАВНЫЙ КОРПУС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09" y="1170134"/>
            <a:ext cx="222169" cy="335404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9" y="1899600"/>
            <a:ext cx="221769" cy="334800"/>
          </a:xfrm>
          <a:prstGeom prst="rect">
            <a:avLst/>
          </a:prstGeom>
        </p:spPr>
      </p:pic>
      <p:sp>
        <p:nvSpPr>
          <p:cNvPr id="71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73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75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1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Скругленный прямоугольник 62">
            <a:hlinkClick r:id="rId2" action="ppaction://hlinksldjump"/>
          </p:cNvPr>
          <p:cNvSpPr/>
          <p:nvPr/>
        </p:nvSpPr>
        <p:spPr>
          <a:xfrm>
            <a:off x="100972" y="4073964"/>
            <a:ext cx="10163038" cy="2871526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100000">
                <a:srgbClr val="5D9BBE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533" y="-1320800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Студенческий океанариум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99489" y="162484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«Студенческий океанариум»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5D9BB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100971" y="1602795"/>
            <a:ext cx="3199312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0971" y="861091"/>
            <a:ext cx="3199314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32" name="Рисунок 3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sp>
        <p:nvSpPr>
          <p:cNvPr id="37" name="Скругленный прямоугольник 36"/>
          <p:cNvSpPr/>
          <p:nvPr/>
        </p:nvSpPr>
        <p:spPr>
          <a:xfrm>
            <a:off x="100971" y="4075737"/>
            <a:ext cx="3199314" cy="646331"/>
          </a:xfrm>
          <a:prstGeom prst="roundRect">
            <a:avLst/>
          </a:prstGeom>
          <a:solidFill>
            <a:srgbClr val="A6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173874" y="4147425"/>
            <a:ext cx="2658949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можно посетить дополнительно?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" y="4844045"/>
            <a:ext cx="630876" cy="596069"/>
          </a:xfrm>
          <a:prstGeom prst="rect">
            <a:avLst/>
          </a:prstGeom>
        </p:spPr>
      </p:pic>
      <p:sp>
        <p:nvSpPr>
          <p:cNvPr id="40" name="Объект 2"/>
          <p:cNvSpPr txBox="1">
            <a:spLocks/>
          </p:cNvSpPr>
          <p:nvPr/>
        </p:nvSpPr>
        <p:spPr>
          <a:xfrm>
            <a:off x="475619" y="4828131"/>
            <a:ext cx="2824666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актуальные цены на сайте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primocean.ru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8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54" name="Группа 53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57" name="Рисунок 5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58" name="Рисунок 57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59" name="Рисунок 58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grpSp>
        <p:nvGrpSpPr>
          <p:cNvPr id="17" name="Группа 16"/>
          <p:cNvGrpSpPr/>
          <p:nvPr/>
        </p:nvGrpSpPr>
        <p:grpSpPr>
          <a:xfrm>
            <a:off x="3442934" y="5828841"/>
            <a:ext cx="6626530" cy="1116648"/>
            <a:chOff x="3561446" y="4140559"/>
            <a:chExt cx="6626530" cy="1116648"/>
          </a:xfrm>
        </p:grpSpPr>
        <p:sp>
          <p:nvSpPr>
            <p:cNvPr id="34" name="Объект 2"/>
            <p:cNvSpPr txBox="1">
              <a:spLocks/>
            </p:cNvSpPr>
            <p:nvPr/>
          </p:nvSpPr>
          <p:spPr>
            <a:xfrm>
              <a:off x="4155741" y="4140559"/>
              <a:ext cx="6032235" cy="11166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Мастер-классы и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лабораторные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занятия: обратите внимание на вкладки «</a:t>
              </a:r>
              <a:r>
                <a:rPr kumimoji="0" lang="ru-RU" sz="13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ЛабораториУм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» и «Мастер-классы» на сайте: занятия будут интересны и полезны как детям, так и взрослым! Стоимость  400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—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700 р/чел.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446" y="4164117"/>
              <a:ext cx="576000" cy="520495"/>
            </a:xfrm>
            <a:prstGeom prst="rect">
              <a:avLst/>
            </a:prstGeom>
          </p:spPr>
        </p:pic>
      </p:grpSp>
      <p:grpSp>
        <p:nvGrpSpPr>
          <p:cNvPr id="16" name="Группа 15"/>
          <p:cNvGrpSpPr/>
          <p:nvPr/>
        </p:nvGrpSpPr>
        <p:grpSpPr>
          <a:xfrm>
            <a:off x="3604361" y="649895"/>
            <a:ext cx="6202554" cy="1530749"/>
            <a:chOff x="3604363" y="905661"/>
            <a:chExt cx="6202554" cy="1530749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4363" y="985421"/>
              <a:ext cx="493097" cy="522000"/>
            </a:xfrm>
            <a:prstGeom prst="rect">
              <a:avLst/>
            </a:prstGeom>
          </p:spPr>
        </p:pic>
        <p:sp>
          <p:nvSpPr>
            <p:cNvPr id="45" name="Объект 2"/>
            <p:cNvSpPr txBox="1">
              <a:spLocks/>
            </p:cNvSpPr>
            <p:nvPr/>
          </p:nvSpPr>
          <p:spPr>
            <a:xfrm>
              <a:off x="4173145" y="905661"/>
              <a:ext cx="5633772" cy="82117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Вы, как преподаватель, можете провести свою лекцию в экспозициях</a:t>
              </a:r>
              <a:b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</a:b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Приморского океанариума. Наши специалисты оказывают консультационную поддержку.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3145" y="1749868"/>
              <a:ext cx="355531" cy="576000"/>
            </a:xfrm>
            <a:prstGeom prst="rect">
              <a:avLst/>
            </a:prstGeom>
          </p:spPr>
        </p:pic>
        <p:sp>
          <p:nvSpPr>
            <p:cNvPr id="46" name="Объект 2"/>
            <p:cNvSpPr txBox="1">
              <a:spLocks/>
            </p:cNvSpPr>
            <p:nvPr/>
          </p:nvSpPr>
          <p:spPr>
            <a:xfrm>
              <a:off x="4173144" y="1863759"/>
              <a:ext cx="5519587" cy="57265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Выбор экспозиций за вами: отталкивайтесь от темы вашей лекции.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47" name="Рисунок 4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918" y="997894"/>
            <a:ext cx="2323759" cy="1836000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 rot="388499">
            <a:off x="3654889" y="2775894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2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 rot="388499">
            <a:off x="3652506" y="2167303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 rot="388499">
            <a:off x="3639716" y="3405446"/>
            <a:ext cx="668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3*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265" y="2611901"/>
            <a:ext cx="987222" cy="1018687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3983966" y="2347110"/>
            <a:ext cx="58062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Оформите план-программу вашей лекции и заполните заявку на сайте.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943528" y="2653401"/>
            <a:ext cx="58062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Дождитесь ответа нашего специалиста. После согласования даты и плана-программы оформите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17" action="ppaction://hlinksldjump"/>
              </a:rPr>
              <a:t>Приказ об участии в проекте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оригинал необходимо передать администраторам в день визита.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04806" y="3478932"/>
            <a:ext cx="58790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Для предварительного ознакомления преподавателя с экспозициями в рамках подготовки вы можете выбрать любой день работы Океанариума.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4" name="Объект 2"/>
          <p:cNvSpPr txBox="1">
            <a:spLocks/>
          </p:cNvSpPr>
          <p:nvPr/>
        </p:nvSpPr>
        <p:spPr>
          <a:xfrm>
            <a:off x="1488148" y="5790735"/>
            <a:ext cx="1758635" cy="92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Обязательна предварительная запись.</a:t>
            </a:r>
          </a:p>
        </p:txBody>
      </p:sp>
      <p:sp>
        <p:nvSpPr>
          <p:cNvPr id="66" name="Объект 2"/>
          <p:cNvSpPr txBox="1">
            <a:spLocks/>
          </p:cNvSpPr>
          <p:nvPr/>
        </p:nvSpPr>
        <p:spPr>
          <a:xfrm>
            <a:off x="4004806" y="4153105"/>
            <a:ext cx="6032235" cy="8991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 экспозициях Приморского океанариума регулярно проходят бесплатные открытые кормления различных гидробионтов: разнообразьте свою программу.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На некоторых «кормлениях» есть возможность задать вопросы нашим биологам – узким специалистам!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359" y="4109686"/>
            <a:ext cx="268225" cy="881148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08" y="2644037"/>
            <a:ext cx="222169" cy="335404"/>
          </a:xfrm>
          <a:prstGeom prst="rect">
            <a:avLst/>
          </a:prstGeom>
        </p:spPr>
      </p:pic>
      <p:sp>
        <p:nvSpPr>
          <p:cNvPr id="67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68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6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Студенческий океанариум </a:t>
            </a:r>
            <a:r>
              <a:rPr lang="ru-RU" dirty="0" smtClean="0">
                <a:solidFill>
                  <a:srgbClr val="468CB1"/>
                </a:solidFill>
                <a:latin typeface="Glober xBold" pitchFamily="50" charset="-52"/>
              </a:rPr>
              <a:t>: в </a:t>
            </a:r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день визита.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971" y="2342263"/>
            <a:ext cx="3199314" cy="646331"/>
          </a:xfrm>
          <a:prstGeom prst="roundRect">
            <a:avLst/>
          </a:prstGeom>
          <a:solidFill>
            <a:srgbClr val="5D9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hlinkClick r:id="rId3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AEC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>
            <a:hlinkClick r:id="rId3" action="ppaction://hlinksldjump"/>
          </p:cNvPr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5D9BB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199489" y="162484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«Студенческий океанариум»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37" name="Рисунок 3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43" name="Группа 42"/>
          <p:cNvGrpSpPr/>
          <p:nvPr/>
        </p:nvGrpSpPr>
        <p:grpSpPr>
          <a:xfrm>
            <a:off x="3355622" y="1071579"/>
            <a:ext cx="8653113" cy="5301452"/>
            <a:chOff x="3386527" y="1165124"/>
            <a:chExt cx="8653113" cy="5301452"/>
          </a:xfrm>
          <a:solidFill>
            <a:srgbClr val="AECDDE"/>
          </a:solidFill>
        </p:grpSpPr>
        <p:grpSp>
          <p:nvGrpSpPr>
            <p:cNvPr id="45" name="Группа 44"/>
            <p:cNvGrpSpPr/>
            <p:nvPr/>
          </p:nvGrpSpPr>
          <p:grpSpPr>
            <a:xfrm>
              <a:off x="3386527" y="1165124"/>
              <a:ext cx="8653113" cy="5301452"/>
              <a:chOff x="3386174" y="292783"/>
              <a:chExt cx="8653113" cy="5301452"/>
            </a:xfrm>
            <a:grpFill/>
          </p:grpSpPr>
          <p:sp>
            <p:nvSpPr>
              <p:cNvPr id="60" name="Выноска со стрелкой вниз 59"/>
              <p:cNvSpPr/>
              <p:nvPr/>
            </p:nvSpPr>
            <p:spPr>
              <a:xfrm>
                <a:off x="3386175" y="292783"/>
                <a:ext cx="8639224" cy="1145718"/>
              </a:xfrm>
              <a:prstGeom prst="downArrowCallout">
                <a:avLst/>
              </a:prstGeom>
              <a:grpFill/>
              <a:ln>
                <a:solidFill>
                  <a:srgbClr val="ACCCD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Вы участник проекта: у вас есть подтверждение записи, с собой оригинал Приказа, завизированная План-программа занятия, вся группа в сборе.</a:t>
                </a:r>
              </a:p>
            </p:txBody>
          </p:sp>
          <p:sp>
            <p:nvSpPr>
              <p:cNvPr id="61" name="Прямоугольник 60"/>
              <p:cNvSpPr/>
              <p:nvPr/>
            </p:nvSpPr>
            <p:spPr>
              <a:xfrm>
                <a:off x="3398958" y="2303493"/>
                <a:ext cx="2005620" cy="2446982"/>
              </a:xfrm>
              <a:prstGeom prst="rect">
                <a:avLst/>
              </a:prstGeom>
              <a:grpFill/>
              <a:ln>
                <a:solidFill>
                  <a:srgbClr val="ACCCD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билеты по тарифу «Просветительская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среда» и купите все необходимые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билеты: входные билеты на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взрослых вне Приказа и/или билеты на платные услуги.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9550990" y="2988594"/>
                <a:ext cx="2488297" cy="1028039"/>
              </a:xfrm>
              <a:prstGeom prst="rect">
                <a:avLst/>
              </a:prstGeom>
              <a:grpFill/>
              <a:ln>
                <a:solidFill>
                  <a:srgbClr val="ACCCD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по тарифу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«Просветительская среда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».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3398958" y="1348539"/>
                <a:ext cx="2007005" cy="667188"/>
              </a:xfrm>
              <a:prstGeom prst="rect">
                <a:avLst/>
              </a:prstGeom>
              <a:grpFill/>
              <a:ln>
                <a:solidFill>
                  <a:srgbClr val="ACCCD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На КПП есть пропуск: проезжайте на парковку.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9553458" y="1325855"/>
                <a:ext cx="2485829" cy="1049161"/>
              </a:xfrm>
              <a:prstGeom prst="rect">
                <a:avLst/>
              </a:prstGeom>
              <a:grpFill/>
              <a:ln>
                <a:solidFill>
                  <a:srgbClr val="ACCCD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Расстояние до главного здания: 1 км. Вы можете прогуляться пешком или воспользоваться услугами шаттла (бесплатно).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65" name="Группа 64"/>
              <p:cNvGrpSpPr/>
              <p:nvPr/>
            </p:nvGrpSpPr>
            <p:grpSpPr>
              <a:xfrm>
                <a:off x="5408609" y="1296849"/>
                <a:ext cx="4209100" cy="782788"/>
                <a:chOff x="5408609" y="1296849"/>
                <a:chExt cx="4209100" cy="782788"/>
              </a:xfrm>
              <a:grpFill/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9014659" y="1296849"/>
                  <a:ext cx="603050" cy="369332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Выноска со стрелками влево/вправо 71"/>
                <p:cNvSpPr/>
                <p:nvPr/>
              </p:nvSpPr>
              <p:spPr>
                <a:xfrm>
                  <a:off x="5483197" y="1530640"/>
                  <a:ext cx="4034972" cy="548997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grpFill/>
                <a:ln>
                  <a:solidFill>
                    <a:srgbClr val="ACCCD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оформили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заранее пропуск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на территорию?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5408609" y="1298544"/>
                  <a:ext cx="481222" cy="369332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6" name="Группа 65"/>
              <p:cNvGrpSpPr/>
              <p:nvPr/>
            </p:nvGrpSpPr>
            <p:grpSpPr>
              <a:xfrm>
                <a:off x="5432607" y="2843947"/>
                <a:ext cx="4213056" cy="1145239"/>
                <a:chOff x="5394910" y="1017119"/>
                <a:chExt cx="4213056" cy="1145239"/>
              </a:xfrm>
              <a:grpFill/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9004916" y="1017119"/>
                  <a:ext cx="603050" cy="369332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Выноска со стрелками влево/вправо 68"/>
                <p:cNvSpPr/>
                <p:nvPr/>
              </p:nvSpPr>
              <p:spPr>
                <a:xfrm>
                  <a:off x="5445500" y="1109286"/>
                  <a:ext cx="4034972" cy="1053072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grpFill/>
                <a:ln>
                  <a:solidFill>
                    <a:srgbClr val="ACCCD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запланировали платные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услуги или у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вас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больше людей, чем по Приказу/ есть дополнительно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/>
                  </a:r>
                  <a:b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</a:b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сопровождающие?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5394910" y="1019198"/>
                  <a:ext cx="481222" cy="369332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7" name="Прямоугольник 66"/>
              <p:cNvSpPr/>
              <p:nvPr/>
            </p:nvSpPr>
            <p:spPr>
              <a:xfrm>
                <a:off x="3386174" y="4927047"/>
                <a:ext cx="8639225" cy="667188"/>
              </a:xfrm>
              <a:prstGeom prst="rect">
                <a:avLst/>
              </a:prstGeom>
              <a:grpFill/>
              <a:ln>
                <a:solidFill>
                  <a:srgbClr val="5D9BB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У вас на руках все необходимые билеты и документы: проходите группой в главное здание не ранее, чем за 30 минут до начала программы. Передайте оригиналы Приказа и Плана занятия администратору или встречающему вас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специалисту.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06" y="2762407"/>
              <a:ext cx="548060" cy="540000"/>
            </a:xfrm>
            <a:prstGeom prst="rect">
              <a:avLst/>
            </a:prstGeom>
            <a:grpFill/>
          </p:spPr>
        </p:pic>
        <p:pic>
          <p:nvPicPr>
            <p:cNvPr id="59" name="Рисунок 5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1093" y="4619719"/>
              <a:ext cx="611719" cy="540000"/>
            </a:xfrm>
            <a:prstGeom prst="rect">
              <a:avLst/>
            </a:prstGeom>
            <a:grpFill/>
          </p:spPr>
        </p:pic>
      </p:grpSp>
      <p:grpSp>
        <p:nvGrpSpPr>
          <p:cNvPr id="52" name="Группа 51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9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74" name="Группа 73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75" name="Прямоугольник 74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76" name="Прямоугольник 75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77" name="Рисунок 76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78" name="Рисунок 7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79" name="Рисунок 78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sp>
        <p:nvSpPr>
          <p:cNvPr id="82" name="Прямоугольник 81"/>
          <p:cNvSpPr/>
          <p:nvPr/>
        </p:nvSpPr>
        <p:spPr>
          <a:xfrm>
            <a:off x="-1012850" y="3756965"/>
            <a:ext cx="6072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0" u="none" strike="noStrike" kern="1200" cap="none" spc="0" normalizeH="0" baseline="0" noProof="0" dirty="0">
              <a:ln/>
              <a:solidFill>
                <a:srgbClr val="F692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5" name="Объект 2"/>
          <p:cNvSpPr txBox="1">
            <a:spLocks/>
          </p:cNvSpPr>
          <p:nvPr/>
        </p:nvSpPr>
        <p:spPr>
          <a:xfrm>
            <a:off x="1194532" y="5617112"/>
            <a:ext cx="2264856" cy="1109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Пожалуйста, учитывайте возможные очереди в кассах и на входе.</a:t>
            </a:r>
          </a:p>
        </p:txBody>
      </p:sp>
      <p:pic>
        <p:nvPicPr>
          <p:cNvPr id="87" name="Рисунок 8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12" y="5564990"/>
            <a:ext cx="1220654" cy="1220654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145727" y="3161999"/>
            <a:ext cx="3148179" cy="2240467"/>
            <a:chOff x="145727" y="3161999"/>
            <a:chExt cx="3148179" cy="2240467"/>
          </a:xfrm>
        </p:grpSpPr>
        <p:pic>
          <p:nvPicPr>
            <p:cNvPr id="88" name="Рисунок 87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329" y="4800323"/>
              <a:ext cx="1148577" cy="468000"/>
            </a:xfrm>
            <a:prstGeom prst="rect">
              <a:avLst/>
            </a:prstGeom>
          </p:spPr>
        </p:pic>
        <p:pic>
          <p:nvPicPr>
            <p:cNvPr id="89" name="Рисунок 88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012" y="3907985"/>
              <a:ext cx="741025" cy="592062"/>
            </a:xfrm>
            <a:prstGeom prst="rect">
              <a:avLst/>
            </a:prstGeom>
          </p:spPr>
        </p:pic>
        <p:pic>
          <p:nvPicPr>
            <p:cNvPr id="90" name="Рисунок 89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127" y="3161999"/>
              <a:ext cx="944355" cy="576959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 rot="388499">
              <a:off x="145727" y="3316816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1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rot="388499">
              <a:off x="151462" y="3925520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2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 rot="388499">
              <a:off x="145727" y="4607675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3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96288" y="3275714"/>
              <a:ext cx="12505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КПП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45278" y="3893979"/>
              <a:ext cx="17458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КАССЫ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53553" y="4448359"/>
              <a:ext cx="201262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ГЛАВНЫЙ КОРПУС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80" name="Рисунок 7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09" y="1170134"/>
            <a:ext cx="222169" cy="335404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9" y="1899600"/>
            <a:ext cx="221769" cy="334800"/>
          </a:xfrm>
          <a:prstGeom prst="rect">
            <a:avLst/>
          </a:prstGeom>
        </p:spPr>
      </p:pic>
      <p:sp>
        <p:nvSpPr>
          <p:cNvPr id="84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86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7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2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591" y="-1494971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Океанариум для педагогов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99489" y="162484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«Океанариум для педагогов»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FFF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>
            <a:hlinkClick r:id="rId2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29" name="Рисунок 28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6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35" name="Рисунок 34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36" name="Рисунок 3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37" name="Рисунок 3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918" y="997894"/>
            <a:ext cx="2323759" cy="1836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911" y="767073"/>
            <a:ext cx="493097" cy="522000"/>
          </a:xfrm>
          <a:prstGeom prst="rect">
            <a:avLst/>
          </a:prstGeom>
        </p:spPr>
      </p:pic>
      <p:sp>
        <p:nvSpPr>
          <p:cNvPr id="40" name="Объект 2"/>
          <p:cNvSpPr txBox="1">
            <a:spLocks/>
          </p:cNvSpPr>
          <p:nvPr/>
        </p:nvSpPr>
        <p:spPr>
          <a:xfrm>
            <a:off x="4173143" y="649895"/>
            <a:ext cx="5633772" cy="82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Мы познакомим вас с экспозициями и нашими программами, чтобы вы в дальнейшем могли самостоятельно проводить занятия для своих учеников.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3544936" y="1421136"/>
            <a:ext cx="5964070" cy="1197817"/>
            <a:chOff x="3503112" y="913952"/>
            <a:chExt cx="5964070" cy="1197817"/>
          </a:xfrm>
        </p:grpSpPr>
        <p:sp>
          <p:nvSpPr>
            <p:cNvPr id="42" name="TextBox 41"/>
            <p:cNvSpPr txBox="1"/>
            <p:nvPr/>
          </p:nvSpPr>
          <p:spPr>
            <a:xfrm>
              <a:off x="4102962" y="1110335"/>
              <a:ext cx="536422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Предоставим все необходимые методические материалы.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3112" y="1535769"/>
              <a:ext cx="576000" cy="5760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4094975" y="1680871"/>
              <a:ext cx="47228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Продолжительность 90 мин.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952" y="913952"/>
              <a:ext cx="406737" cy="576000"/>
            </a:xfrm>
            <a:prstGeom prst="rect">
              <a:avLst/>
            </a:prstGeom>
          </p:spPr>
        </p:pic>
      </p:grpSp>
      <p:pic>
        <p:nvPicPr>
          <p:cNvPr id="50" name="Рисунок 4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222" y="2056355"/>
            <a:ext cx="576000" cy="433341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7194222" y="2205387"/>
            <a:ext cx="24814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От 5 до 30 человек в группе.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2" name="Скругленный прямоугольник 51">
            <a:hlinkClick r:id="rId15" action="ppaction://hlinksldjump"/>
          </p:cNvPr>
          <p:cNvSpPr/>
          <p:nvPr/>
        </p:nvSpPr>
        <p:spPr>
          <a:xfrm>
            <a:off x="100972" y="4073652"/>
            <a:ext cx="10163038" cy="2871837"/>
          </a:xfrm>
          <a:prstGeom prst="roundRect">
            <a:avLst/>
          </a:prstGeom>
          <a:gradFill flip="none" rotWithShape="1">
            <a:gsLst>
              <a:gs pos="0">
                <a:srgbClr val="468CB1">
                  <a:lumMod val="86000"/>
                  <a:lumOff val="14000"/>
                  <a:alpha val="62000"/>
                </a:srgbClr>
              </a:gs>
              <a:gs pos="94000">
                <a:srgbClr val="FFFFC5">
                  <a:alpha val="65000"/>
                  <a:lumMod val="82000"/>
                  <a:lumOff val="18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0971" y="4075737"/>
            <a:ext cx="3199314" cy="646331"/>
          </a:xfrm>
          <a:prstGeom prst="roundRect">
            <a:avLst/>
          </a:prstGeom>
          <a:solidFill>
            <a:srgbClr val="A6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173874" y="4147425"/>
            <a:ext cx="2658949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можно посетить дополнительно?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" y="4844045"/>
            <a:ext cx="630876" cy="596069"/>
          </a:xfrm>
          <a:prstGeom prst="rect">
            <a:avLst/>
          </a:prstGeom>
        </p:spPr>
      </p:pic>
      <p:sp>
        <p:nvSpPr>
          <p:cNvPr id="56" name="Объект 2"/>
          <p:cNvSpPr txBox="1">
            <a:spLocks/>
          </p:cNvSpPr>
          <p:nvPr/>
        </p:nvSpPr>
        <p:spPr>
          <a:xfrm>
            <a:off x="475619" y="4828131"/>
            <a:ext cx="2824666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актуальные цены на сайте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primocean.ru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3442934" y="5828841"/>
            <a:ext cx="6626530" cy="1116648"/>
            <a:chOff x="3561446" y="4140559"/>
            <a:chExt cx="6626530" cy="1116648"/>
          </a:xfrm>
        </p:grpSpPr>
        <p:sp>
          <p:nvSpPr>
            <p:cNvPr id="58" name="Объект 2"/>
            <p:cNvSpPr txBox="1">
              <a:spLocks/>
            </p:cNvSpPr>
            <p:nvPr/>
          </p:nvSpPr>
          <p:spPr>
            <a:xfrm>
              <a:off x="4155741" y="4140559"/>
              <a:ext cx="6032235" cy="11166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Мастер-классы и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лабораторные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занятия: обратите внимание на вкладки «</a:t>
              </a:r>
              <a:r>
                <a:rPr kumimoji="0" lang="ru-RU" sz="13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ЛабораториУм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» и «Мастер-классы» на сайте: занятия будут интересны и полезны как детям, так и взрослым! Стоимость  400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—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700 р/чел.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59" name="Рисунок 5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446" y="4164117"/>
              <a:ext cx="576000" cy="520495"/>
            </a:xfrm>
            <a:prstGeom prst="rect">
              <a:avLst/>
            </a:prstGeom>
          </p:spPr>
        </p:pic>
      </p:grpSp>
      <p:sp>
        <p:nvSpPr>
          <p:cNvPr id="60" name="Объект 2"/>
          <p:cNvSpPr txBox="1">
            <a:spLocks/>
          </p:cNvSpPr>
          <p:nvPr/>
        </p:nvSpPr>
        <p:spPr>
          <a:xfrm>
            <a:off x="1488148" y="5790735"/>
            <a:ext cx="1758635" cy="92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Обязательна предварительная запись.</a:t>
            </a:r>
          </a:p>
        </p:txBody>
      </p:sp>
      <p:sp>
        <p:nvSpPr>
          <p:cNvPr id="61" name="Объект 2"/>
          <p:cNvSpPr txBox="1">
            <a:spLocks/>
          </p:cNvSpPr>
          <p:nvPr/>
        </p:nvSpPr>
        <p:spPr>
          <a:xfrm>
            <a:off x="4004806" y="4153105"/>
            <a:ext cx="6032235" cy="8991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 экспозициях Приморского океанариума регулярно проходят бесплатные открытые кормления различных гидробионтов: разнообразьте свою программу.</a:t>
            </a:r>
            <a:b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На некоторых «кормлениях» есть возможность задать вопросы нашим биологам – узким специалистам!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62" name="Рисунок 6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359" y="4109685"/>
            <a:ext cx="273606" cy="898825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 rot="388499">
            <a:off x="4471736" y="2765268"/>
            <a:ext cx="465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 rot="388499">
            <a:off x="4482229" y="3268076"/>
            <a:ext cx="440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2</a:t>
            </a: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582" y="2863489"/>
            <a:ext cx="987222" cy="1018687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4818251" y="2911461"/>
            <a:ext cx="54457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Оформите на сайте заявку.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Дождитесь ответа нашего специалиста.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26134" y="3245083"/>
            <a:ext cx="58223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После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согласования даты и плана-программы оформите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20" action="ppaction://hlinksldjump"/>
              </a:rPr>
              <a:t>Приказ об участии в проекте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оригинал необходимо передать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специалисту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 день визита.</a:t>
            </a: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08" y="2644037"/>
            <a:ext cx="222169" cy="335404"/>
          </a:xfrm>
          <a:prstGeom prst="rect">
            <a:avLst/>
          </a:prstGeom>
        </p:spPr>
      </p:pic>
      <p:sp>
        <p:nvSpPr>
          <p:cNvPr id="66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70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5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8440" y="-1720985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Океанариум для педагогов : </a:t>
            </a:r>
            <a:r>
              <a:rPr lang="ru-RU" dirty="0" smtClean="0">
                <a:solidFill>
                  <a:srgbClr val="468CB1"/>
                </a:solidFill>
                <a:latin typeface="Glober xBold" pitchFamily="50" charset="-52"/>
              </a:rPr>
              <a:t>в </a:t>
            </a:r>
            <a:r>
              <a:rPr lang="ru-RU" dirty="0">
                <a:solidFill>
                  <a:srgbClr val="468CB1"/>
                </a:solidFill>
                <a:latin typeface="Glober xBold" pitchFamily="50" charset="-52"/>
              </a:rPr>
              <a:t>день визита.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hlinkClick r:id="rId2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FFF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6" name="Скругленный прямоугольник 55">
            <a:hlinkClick r:id="rId2" action="ppaction://hlinksldjump"/>
          </p:cNvPr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FFF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199489" y="162484"/>
            <a:ext cx="3002279" cy="62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«Океанариум для педагогов»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40" name="Рисунок 3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6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45" name="Группа 44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48" name="Прямоугольник 47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60" name="Рисунок 5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61" name="Рисунок 60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62" name="Рисунок 61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grpSp>
        <p:nvGrpSpPr>
          <p:cNvPr id="63" name="Группа 62"/>
          <p:cNvGrpSpPr/>
          <p:nvPr/>
        </p:nvGrpSpPr>
        <p:grpSpPr>
          <a:xfrm>
            <a:off x="3355622" y="1071579"/>
            <a:ext cx="8653113" cy="5301452"/>
            <a:chOff x="3386527" y="1165124"/>
            <a:chExt cx="8653113" cy="5301452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386527" y="1165124"/>
              <a:ext cx="8653113" cy="5301452"/>
              <a:chOff x="3386174" y="292783"/>
              <a:chExt cx="8653113" cy="5301452"/>
            </a:xfrm>
          </p:grpSpPr>
          <p:sp>
            <p:nvSpPr>
              <p:cNvPr id="67" name="Выноска со стрелкой вниз 66"/>
              <p:cNvSpPr/>
              <p:nvPr/>
            </p:nvSpPr>
            <p:spPr>
              <a:xfrm>
                <a:off x="3386175" y="292783"/>
                <a:ext cx="8639224" cy="1145718"/>
              </a:xfrm>
              <a:prstGeom prst="downArrowCallou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Вы участник проекта: у вас есть подтверждение записи, с собой оригинал Приказа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,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вся группа в сборе.</a:t>
                </a: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3398958" y="2303493"/>
                <a:ext cx="2005620" cy="2446982"/>
              </a:xfrm>
              <a:prstGeom prst="rec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билеты по тарифу «Просветительская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среда» и купите все необходимые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билеты: входные билеты на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взрослых вне Приказа и/или билеты на платные услуги.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9550990" y="2988594"/>
                <a:ext cx="2488297" cy="1028039"/>
              </a:xfrm>
              <a:prstGeom prst="rec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кассах покажите Приказ участника проекта: вам выдадут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билеты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по тарифу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«Просветительская среда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».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3398958" y="1348539"/>
                <a:ext cx="2007005" cy="667188"/>
              </a:xfrm>
              <a:prstGeom prst="rec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На КПП есть пропуск: проезжайте на парковку.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9553458" y="1325855"/>
                <a:ext cx="2485829" cy="1049161"/>
              </a:xfrm>
              <a:prstGeom prst="rec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Расстояние до главного здания: 1 км. Вы можете прогуляться пешком или воспользоваться услугами шаттла (бесплатно).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72" name="Группа 71"/>
              <p:cNvGrpSpPr/>
              <p:nvPr/>
            </p:nvGrpSpPr>
            <p:grpSpPr>
              <a:xfrm>
                <a:off x="5408609" y="1296849"/>
                <a:ext cx="4209100" cy="782788"/>
                <a:chOff x="5408609" y="1296849"/>
                <a:chExt cx="4209100" cy="782788"/>
              </a:xfrm>
            </p:grpSpPr>
            <p:sp>
              <p:nvSpPr>
                <p:cNvPr id="78" name="TextBox 77"/>
                <p:cNvSpPr txBox="1"/>
                <p:nvPr/>
              </p:nvSpPr>
              <p:spPr>
                <a:xfrm>
                  <a:off x="9014659" y="1296849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Выноска со стрелками влево/вправо 78"/>
                <p:cNvSpPr/>
                <p:nvPr/>
              </p:nvSpPr>
              <p:spPr>
                <a:xfrm>
                  <a:off x="5483197" y="1530640"/>
                  <a:ext cx="4034972" cy="548997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solidFill>
                  <a:srgbClr val="FFFFC5">
                    <a:alpha val="65000"/>
                  </a:srgbClr>
                </a:solidFill>
                <a:ln>
                  <a:solidFill>
                    <a:srgbClr val="FFFFC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оформили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заранее пропуск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на территорию?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5408609" y="1298544"/>
                  <a:ext cx="4812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3" name="Группа 72"/>
              <p:cNvGrpSpPr/>
              <p:nvPr/>
            </p:nvGrpSpPr>
            <p:grpSpPr>
              <a:xfrm>
                <a:off x="5432607" y="2843947"/>
                <a:ext cx="4213056" cy="1145239"/>
                <a:chOff x="5394910" y="1017119"/>
                <a:chExt cx="4213056" cy="1145239"/>
              </a:xfrm>
            </p:grpSpPr>
            <p:sp>
              <p:nvSpPr>
                <p:cNvPr id="75" name="TextBox 74"/>
                <p:cNvSpPr txBox="1"/>
                <p:nvPr/>
              </p:nvSpPr>
              <p:spPr>
                <a:xfrm>
                  <a:off x="9004916" y="1017119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НЕТ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Выноска со стрелками влево/вправо 75"/>
                <p:cNvSpPr/>
                <p:nvPr/>
              </p:nvSpPr>
              <p:spPr>
                <a:xfrm>
                  <a:off x="5445500" y="1109286"/>
                  <a:ext cx="4034972" cy="1053072"/>
                </a:xfrm>
                <a:prstGeom prst="leftRightArrowCallout">
                  <a:avLst>
                    <a:gd name="adj1" fmla="val 25000"/>
                    <a:gd name="adj2" fmla="val 25000"/>
                    <a:gd name="adj3" fmla="val 25000"/>
                    <a:gd name="adj4" fmla="val 77619"/>
                  </a:avLst>
                </a:prstGeom>
                <a:solidFill>
                  <a:srgbClr val="FFFFC5">
                    <a:alpha val="65000"/>
                  </a:srgbClr>
                </a:solidFill>
                <a:ln>
                  <a:solidFill>
                    <a:srgbClr val="FFFFC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Вы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запланировали платные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услуги или у </a:t>
                  </a:r>
                  <a:r>
                    <a:rPr kumimoji="0" lang="ru-RU" sz="13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вас </a:t>
                  </a:r>
                  <a:r>
                    <a:rPr kumimoji="0" lang="ru-RU" sz="13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больше людей, чем по Приказу?</a:t>
                  </a:r>
                  <a:endPara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5394910" y="1019198"/>
                  <a:ext cx="4812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anose="020B0603020202020204"/>
                      <a:ea typeface="+mn-ea"/>
                      <a:cs typeface="+mn-cs"/>
                    </a:rPr>
                    <a:t>ДА</a:t>
                  </a: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4" name="Прямоугольник 73"/>
              <p:cNvSpPr/>
              <p:nvPr/>
            </p:nvSpPr>
            <p:spPr>
              <a:xfrm>
                <a:off x="3386174" y="4927047"/>
                <a:ext cx="8639225" cy="667188"/>
              </a:xfrm>
              <a:prstGeom prst="rect">
                <a:avLst/>
              </a:prstGeom>
              <a:solidFill>
                <a:srgbClr val="FFFFC5">
                  <a:alpha val="65000"/>
                </a:srgb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У вас на руках все необходимые билеты и документы: проходите группой в главное здание не ранее, чем за 30 минут до начала программы. Передайте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оригинал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Приказа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встречающему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вас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специалисту.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65" name="Рисунок 6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06" y="2762407"/>
              <a:ext cx="548060" cy="540000"/>
            </a:xfrm>
            <a:prstGeom prst="rect">
              <a:avLst/>
            </a:prstGeom>
          </p:spPr>
        </p:pic>
        <p:pic>
          <p:nvPicPr>
            <p:cNvPr id="66" name="Рисунок 6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1093" y="4619719"/>
              <a:ext cx="611719" cy="540000"/>
            </a:xfrm>
            <a:prstGeom prst="rect">
              <a:avLst/>
            </a:prstGeom>
          </p:spPr>
        </p:pic>
      </p:grpSp>
      <p:sp>
        <p:nvSpPr>
          <p:cNvPr id="81" name="Прямоугольник 80"/>
          <p:cNvSpPr/>
          <p:nvPr/>
        </p:nvSpPr>
        <p:spPr>
          <a:xfrm>
            <a:off x="-1012850" y="3756965"/>
            <a:ext cx="6072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0" u="none" strike="noStrike" kern="1200" cap="none" spc="0" normalizeH="0" baseline="0" noProof="0" dirty="0">
              <a:ln/>
              <a:solidFill>
                <a:srgbClr val="F692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2" name="Объект 2"/>
          <p:cNvSpPr txBox="1">
            <a:spLocks/>
          </p:cNvSpPr>
          <p:nvPr/>
        </p:nvSpPr>
        <p:spPr>
          <a:xfrm>
            <a:off x="1194532" y="5617112"/>
            <a:ext cx="2264856" cy="1109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Пожалуйста, учитывайте возможные очереди в кассах и на входе.</a:t>
            </a: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12" y="5564990"/>
            <a:ext cx="1220654" cy="1220654"/>
          </a:xfrm>
          <a:prstGeom prst="rect">
            <a:avLst/>
          </a:prstGeom>
        </p:spPr>
      </p:pic>
      <p:grpSp>
        <p:nvGrpSpPr>
          <p:cNvPr id="84" name="Группа 83"/>
          <p:cNvGrpSpPr/>
          <p:nvPr/>
        </p:nvGrpSpPr>
        <p:grpSpPr>
          <a:xfrm>
            <a:off x="145727" y="3161999"/>
            <a:ext cx="3148179" cy="2240467"/>
            <a:chOff x="145727" y="3161999"/>
            <a:chExt cx="3148179" cy="2240467"/>
          </a:xfrm>
        </p:grpSpPr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329" y="4800323"/>
              <a:ext cx="1148577" cy="468000"/>
            </a:xfrm>
            <a:prstGeom prst="rect">
              <a:avLst/>
            </a:prstGeom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012" y="3907985"/>
              <a:ext cx="741025" cy="592062"/>
            </a:xfrm>
            <a:prstGeom prst="rect">
              <a:avLst/>
            </a:prstGeom>
          </p:spPr>
        </p:pic>
        <p:pic>
          <p:nvPicPr>
            <p:cNvPr id="87" name="Рисунок 86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127" y="3161999"/>
              <a:ext cx="944355" cy="576959"/>
            </a:xfrm>
            <a:prstGeom prst="rect">
              <a:avLst/>
            </a:prstGeom>
          </p:spPr>
        </p:pic>
        <p:sp>
          <p:nvSpPr>
            <p:cNvPr id="88" name="TextBox 87"/>
            <p:cNvSpPr txBox="1"/>
            <p:nvPr/>
          </p:nvSpPr>
          <p:spPr>
            <a:xfrm rot="388499">
              <a:off x="145727" y="3316816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1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 rot="388499">
              <a:off x="151462" y="3925520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2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 rot="388499">
              <a:off x="145727" y="4607675"/>
              <a:ext cx="465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3</a:t>
              </a: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96288" y="3275714"/>
              <a:ext cx="12505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КПП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45278" y="3893979"/>
              <a:ext cx="17458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КАССЫ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53553" y="4448359"/>
              <a:ext cx="201262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rPr>
                <a:t>ГЛАВНЫЙ КОРПУС</a:t>
              </a: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94" name="Рисунок 9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09" y="1170134"/>
            <a:ext cx="222169" cy="335404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9" y="1899600"/>
            <a:ext cx="221769" cy="334800"/>
          </a:xfrm>
          <a:prstGeom prst="rect">
            <a:avLst/>
          </a:prstGeom>
        </p:spPr>
      </p:pic>
      <p:sp>
        <p:nvSpPr>
          <p:cNvPr id="96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7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8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2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-44834" y="-53164"/>
            <a:ext cx="12236834" cy="691116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5" name="Скругленный прямоугольник 64">
            <a:hlinkClick r:id="rId2" action="ppaction://hlinksldjump"/>
          </p:cNvPr>
          <p:cNvSpPr/>
          <p:nvPr/>
        </p:nvSpPr>
        <p:spPr>
          <a:xfrm>
            <a:off x="253371" y="4228137"/>
            <a:ext cx="10010638" cy="2717352"/>
          </a:xfrm>
          <a:prstGeom prst="roundRect">
            <a:avLst/>
          </a:prstGeom>
          <a:gradFill flip="none" rotWithShape="1">
            <a:gsLst>
              <a:gs pos="0">
                <a:srgbClr val="468CB1">
                  <a:alpha val="65000"/>
                  <a:lumMod val="82000"/>
                  <a:lumOff val="18000"/>
                </a:srgbClr>
              </a:gs>
              <a:gs pos="94000">
                <a:srgbClr val="FAE2DA">
                  <a:alpha val="62000"/>
                  <a:lumMod val="86000"/>
                  <a:lumOff val="14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973" y="111169"/>
            <a:ext cx="3199312" cy="646331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91" y="-1494971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rgbClr val="E5724E"/>
                </a:solidFill>
                <a:latin typeface="Glober xBold" pitchFamily="50" charset="-52"/>
              </a:rPr>
              <a:t>Социальная программа</a:t>
            </a:r>
            <a:br>
              <a:rPr lang="ru-RU" dirty="0">
                <a:solidFill>
                  <a:srgbClr val="E5724E"/>
                </a:solidFill>
                <a:latin typeface="Glober xBold" pitchFamily="50" charset="-52"/>
              </a:rPr>
            </a:br>
            <a:endParaRPr lang="ru-RU" dirty="0">
              <a:solidFill>
                <a:srgbClr val="E5724E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99489" y="126932"/>
            <a:ext cx="3002279" cy="630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Социальная программа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100971" y="2342263"/>
            <a:ext cx="2571107" cy="646331"/>
          </a:xfrm>
          <a:prstGeom prst="roundRect">
            <a:avLst/>
          </a:prstGeom>
          <a:solidFill>
            <a:srgbClr val="FA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45751" y="905661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8B9C56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100971" y="1602795"/>
            <a:ext cx="2571107" cy="646331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468CB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0971" y="861091"/>
            <a:ext cx="2571107" cy="646331"/>
          </a:xfrm>
          <a:prstGeom prst="roundRect">
            <a:avLst/>
          </a:prstGeom>
          <a:solidFill>
            <a:srgbClr val="EEA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49" y="6497732"/>
            <a:ext cx="1575835" cy="269446"/>
          </a:xfrm>
          <a:prstGeom prst="rect">
            <a:avLst/>
          </a:prstGeom>
        </p:spPr>
      </p:pic>
      <p:pic>
        <p:nvPicPr>
          <p:cNvPr id="30" name="Рисунок 29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23" y="22748"/>
            <a:ext cx="797954" cy="810570"/>
          </a:xfrm>
          <a:prstGeom prst="rect">
            <a:avLst/>
          </a:prstGeom>
        </p:spPr>
      </p:pic>
      <p:grpSp>
        <p:nvGrpSpPr>
          <p:cNvPr id="31" name="Группа 30"/>
          <p:cNvGrpSpPr/>
          <p:nvPr/>
        </p:nvGrpSpPr>
        <p:grpSpPr>
          <a:xfrm>
            <a:off x="3634955" y="75490"/>
            <a:ext cx="7152438" cy="348231"/>
            <a:chOff x="3822457" y="47936"/>
            <a:chExt cx="7152438" cy="348231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9555917" y="47936"/>
              <a:ext cx="1418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marR="0" lvl="0" indent="-920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7"/>
                </a:rPr>
                <a:t>primocean.ru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33" name="Группа 32"/>
            <p:cNvGrpSpPr/>
            <p:nvPr/>
          </p:nvGrpSpPr>
          <p:grpSpPr>
            <a:xfrm>
              <a:off x="3822457" y="47936"/>
              <a:ext cx="5742140" cy="348231"/>
              <a:chOff x="3822457" y="47936"/>
              <a:chExt cx="5742140" cy="348231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4192308" y="47936"/>
                <a:ext cx="30315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2075" marR="0" lvl="0" indent="-92075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primocean_eco@primocean.ru</a:t>
                </a: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679771" y="57613"/>
                <a:ext cx="14734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692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+79841974593</a:t>
                </a:r>
              </a:p>
            </p:txBody>
          </p:sp>
          <p:pic>
            <p:nvPicPr>
              <p:cNvPr id="36" name="Рисунок 3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8597" y="136386"/>
                <a:ext cx="216000" cy="216000"/>
              </a:xfrm>
              <a:prstGeom prst="rect">
                <a:avLst/>
              </a:prstGeom>
            </p:spPr>
          </p:pic>
          <p:pic>
            <p:nvPicPr>
              <p:cNvPr id="37" name="Рисунок 3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4667" y="139150"/>
                <a:ext cx="199228" cy="216000"/>
              </a:xfrm>
              <a:prstGeom prst="rect">
                <a:avLst/>
              </a:prstGeom>
            </p:spPr>
          </p:pic>
          <p:pic>
            <p:nvPicPr>
              <p:cNvPr id="38" name="Рисунок 37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2457" y="136386"/>
                <a:ext cx="349010" cy="216000"/>
              </a:xfrm>
              <a:prstGeom prst="rect">
                <a:avLst/>
              </a:prstGeom>
            </p:spPr>
          </p:pic>
        </p:grpSp>
      </p:grpSp>
      <p:sp>
        <p:nvSpPr>
          <p:cNvPr id="41" name="Объект 2"/>
          <p:cNvSpPr txBox="1">
            <a:spLocks/>
          </p:cNvSpPr>
          <p:nvPr/>
        </p:nvSpPr>
        <p:spPr>
          <a:xfrm>
            <a:off x="4219519" y="624598"/>
            <a:ext cx="5633772" cy="90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Посещение экспозиций с профессиональным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экскурсоводом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воспитанниками </a:t>
            </a: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детских домов, коррекционных домов-интернатов и социально-реабилитационных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центров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3544936" y="1339502"/>
            <a:ext cx="5375375" cy="1279451"/>
            <a:chOff x="3503112" y="832318"/>
            <a:chExt cx="5375375" cy="1279451"/>
          </a:xfrm>
        </p:grpSpPr>
        <p:sp>
          <p:nvSpPr>
            <p:cNvPr id="43" name="TextBox 42"/>
            <p:cNvSpPr txBox="1"/>
            <p:nvPr/>
          </p:nvSpPr>
          <p:spPr>
            <a:xfrm>
              <a:off x="4173527" y="832318"/>
              <a:ext cx="242078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Посещение Дельфинария при наличии мест и предварительной брони.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3112" y="1535769"/>
              <a:ext cx="576000" cy="5760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4155612" y="1668494"/>
              <a:ext cx="47228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Продолжительность 90 мин.</a:t>
              </a:r>
              <a:endPara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47" name="Рисунок 4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222" y="2056355"/>
            <a:ext cx="576000" cy="433341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7271165" y="2203107"/>
            <a:ext cx="26126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От 10 до 30 человек в группе.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3442934" y="5828841"/>
            <a:ext cx="6626530" cy="1116648"/>
            <a:chOff x="3561446" y="4140559"/>
            <a:chExt cx="6626530" cy="1116648"/>
          </a:xfrm>
        </p:grpSpPr>
        <p:sp>
          <p:nvSpPr>
            <p:cNvPr id="50" name="Объект 2"/>
            <p:cNvSpPr txBox="1">
              <a:spLocks/>
            </p:cNvSpPr>
            <p:nvPr/>
          </p:nvSpPr>
          <p:spPr>
            <a:xfrm>
              <a:off x="4155741" y="4140559"/>
              <a:ext cx="6032235" cy="11166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Мастер-классы и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лабораторные 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занятия: обратите внимание на вкладки «</a:t>
              </a:r>
              <a:r>
                <a:rPr kumimoji="0" lang="ru-RU" sz="13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ЛабораториУм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» и «Мастер-классы» на сайте.</a:t>
              </a:r>
              <a:b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</a:b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Занятия будут интересны и полезны как детям, так и взрослым!</a:t>
              </a:r>
              <a:b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</a:br>
              <a:r>
                <a:rPr kumimoji="0" lang="ru-RU" sz="13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Стоимость  400 </a:t>
              </a:r>
              <a:r>
                <a: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—</a:t>
              </a:r>
              <a:r>
                <a:rPr kumimoji="0" lang="ru-RU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700 р/чел.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418AB3"/>
                </a:buClr>
                <a:buSzPct val="80000"/>
                <a:buFont typeface="Wingdings 3" charset="2"/>
                <a:buNone/>
                <a:tabLst/>
                <a:defRPr/>
              </a:pPr>
              <a:endParaRPr kumimoji="0" lang="ru-RU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446" y="4164117"/>
              <a:ext cx="576000" cy="520495"/>
            </a:xfrm>
            <a:prstGeom prst="rect">
              <a:avLst/>
            </a:prstGeom>
          </p:spPr>
        </p:pic>
      </p:grpSp>
      <p:pic>
        <p:nvPicPr>
          <p:cNvPr id="53" name="Рисунок 5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004" y="6030761"/>
            <a:ext cx="165385" cy="543308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54" y="2881762"/>
            <a:ext cx="987222" cy="1018687"/>
          </a:xfrm>
          <a:prstGeom prst="rect">
            <a:avLst/>
          </a:prstGeom>
        </p:spPr>
      </p:pic>
      <p:sp>
        <p:nvSpPr>
          <p:cNvPr id="59" name="Скругленный прямоугольник 58"/>
          <p:cNvSpPr/>
          <p:nvPr/>
        </p:nvSpPr>
        <p:spPr>
          <a:xfrm>
            <a:off x="253371" y="4228137"/>
            <a:ext cx="3199314" cy="646331"/>
          </a:xfrm>
          <a:prstGeom prst="roundRect">
            <a:avLst/>
          </a:prstGeom>
          <a:solidFill>
            <a:srgbClr val="A6B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0" name="Объект 2"/>
          <p:cNvSpPr txBox="1">
            <a:spLocks/>
          </p:cNvSpPr>
          <p:nvPr/>
        </p:nvSpPr>
        <p:spPr>
          <a:xfrm>
            <a:off x="326274" y="4299825"/>
            <a:ext cx="2658949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можно посетить дополнительно?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1" y="4996445"/>
            <a:ext cx="630876" cy="596069"/>
          </a:xfrm>
          <a:prstGeom prst="rect">
            <a:avLst/>
          </a:prstGeom>
        </p:spPr>
      </p:pic>
      <p:sp>
        <p:nvSpPr>
          <p:cNvPr id="62" name="Объект 2"/>
          <p:cNvSpPr txBox="1">
            <a:spLocks/>
          </p:cNvSpPr>
          <p:nvPr/>
        </p:nvSpPr>
        <p:spPr>
          <a:xfrm>
            <a:off x="628019" y="4980531"/>
            <a:ext cx="2824666" cy="502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актуальные цены на сайте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primocean.ru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63" name="Объект 2"/>
          <p:cNvSpPr txBox="1">
            <a:spLocks/>
          </p:cNvSpPr>
          <p:nvPr/>
        </p:nvSpPr>
        <p:spPr>
          <a:xfrm>
            <a:off x="1640548" y="5943135"/>
            <a:ext cx="1758635" cy="92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Обязательна предварительная запись.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692" y="1394882"/>
            <a:ext cx="323194" cy="52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351" y="864107"/>
            <a:ext cx="900000" cy="366715"/>
          </a:xfrm>
          <a:prstGeom prst="rect">
            <a:avLst/>
          </a:prstGeom>
        </p:spPr>
      </p:pic>
      <p:grpSp>
        <p:nvGrpSpPr>
          <p:cNvPr id="71" name="Группа 70"/>
          <p:cNvGrpSpPr/>
          <p:nvPr/>
        </p:nvGrpSpPr>
        <p:grpSpPr>
          <a:xfrm>
            <a:off x="4460461" y="2614643"/>
            <a:ext cx="7161649" cy="1626239"/>
            <a:chOff x="4632459" y="2499413"/>
            <a:chExt cx="7161649" cy="1626239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4657617" y="2499413"/>
              <a:ext cx="5819872" cy="584775"/>
              <a:chOff x="5211677" y="2800848"/>
              <a:chExt cx="3578935" cy="584775"/>
            </a:xfrm>
          </p:grpSpPr>
          <p:sp>
            <p:nvSpPr>
              <p:cNvPr id="54" name="TextBox 53"/>
              <p:cNvSpPr txBox="1"/>
              <p:nvPr/>
            </p:nvSpPr>
            <p:spPr>
              <a:xfrm rot="388499">
                <a:off x="5211677" y="2800848"/>
                <a:ext cx="4655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Franklin Gothic Heavy" panose="020B0903020102020204" pitchFamily="34" charset="0"/>
                    <a:ea typeface="+mn-ea"/>
                    <a:cs typeface="+mn-cs"/>
                  </a:rPr>
                  <a:t>1</a:t>
                </a:r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432819" y="2925259"/>
                <a:ext cx="3357793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Оформите на сайте заявку.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Дождитесь ответа нашего специалиста. </a:t>
                </a:r>
              </a:p>
            </p:txBody>
          </p:sp>
        </p:grpSp>
        <p:grpSp>
          <p:nvGrpSpPr>
            <p:cNvPr id="66" name="Группа 65"/>
            <p:cNvGrpSpPr/>
            <p:nvPr/>
          </p:nvGrpSpPr>
          <p:grpSpPr>
            <a:xfrm>
              <a:off x="4632459" y="2999442"/>
              <a:ext cx="6054274" cy="584775"/>
              <a:chOff x="3708945" y="3444200"/>
              <a:chExt cx="6054274" cy="584775"/>
            </a:xfrm>
          </p:grpSpPr>
          <p:sp>
            <p:nvSpPr>
              <p:cNvPr id="55" name="TextBox 54"/>
              <p:cNvSpPr txBox="1"/>
              <p:nvPr/>
            </p:nvSpPr>
            <p:spPr>
              <a:xfrm rot="388499">
                <a:off x="3708945" y="3444200"/>
                <a:ext cx="440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Franklin Gothic Heavy" panose="020B0903020102020204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4087398" y="3495002"/>
                <a:ext cx="567582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После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согласования даты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оформите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  <a:hlinkClick r:id="rId19" action="ppaction://hlinksldjump"/>
                  </a:rPr>
                  <a:t>Приказ об участии в проекте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: оригинал необходимо передать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администратору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в день визита.</a:t>
                </a:r>
              </a:p>
            </p:txBody>
          </p:sp>
        </p:grpSp>
        <p:grpSp>
          <p:nvGrpSpPr>
            <p:cNvPr id="67" name="Группа 66"/>
            <p:cNvGrpSpPr/>
            <p:nvPr/>
          </p:nvGrpSpPr>
          <p:grpSpPr>
            <a:xfrm>
              <a:off x="4656345" y="3540877"/>
              <a:ext cx="7137763" cy="584775"/>
              <a:chOff x="3643312" y="5610259"/>
              <a:chExt cx="7137763" cy="584775"/>
            </a:xfrm>
          </p:grpSpPr>
          <p:sp>
            <p:nvSpPr>
              <p:cNvPr id="68" name="TextBox 67"/>
              <p:cNvSpPr txBox="1"/>
              <p:nvPr/>
            </p:nvSpPr>
            <p:spPr>
              <a:xfrm rot="388499">
                <a:off x="3643312" y="5610259"/>
                <a:ext cx="4655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Franklin Gothic Heavy" panose="020B0903020102020204" pitchFamily="34" charset="0"/>
                    <a:ea typeface="+mn-ea"/>
                    <a:cs typeface="+mn-cs"/>
                  </a:rPr>
                  <a:t>3</a:t>
                </a:r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997879" y="5696611"/>
                <a:ext cx="6783196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3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Не позднее суток до визита 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отправьте нам номер автобуса,</a:t>
                </a:r>
                <a:b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</a:b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rPr>
                  <a:t>если нужен пропуск на территорию. 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72" name="Рисунок 7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139" y="1392587"/>
            <a:ext cx="311332" cy="522000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7260483" y="1334045"/>
            <a:ext cx="242034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 сопровождающий взрослый на 10 детей проходит бесплатно.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25" y="933459"/>
            <a:ext cx="2323759" cy="18360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08" y="2644037"/>
            <a:ext cx="222169" cy="335404"/>
          </a:xfrm>
          <a:prstGeom prst="rect">
            <a:avLst/>
          </a:prstGeom>
        </p:spPr>
      </p:pic>
      <p:sp>
        <p:nvSpPr>
          <p:cNvPr id="70" name="Объект 2"/>
          <p:cNvSpPr txBox="1">
            <a:spLocks/>
          </p:cNvSpPr>
          <p:nvPr/>
        </p:nvSpPr>
        <p:spPr>
          <a:xfrm>
            <a:off x="56249" y="1032280"/>
            <a:ext cx="2426329" cy="50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Что включено?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75" name="Объект 2"/>
          <p:cNvSpPr txBox="1">
            <a:spLocks/>
          </p:cNvSpPr>
          <p:nvPr/>
        </p:nvSpPr>
        <p:spPr>
          <a:xfrm>
            <a:off x="186427" y="1759795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Как записаться?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  <p:sp>
        <p:nvSpPr>
          <p:cNvPr id="76" name="Объект 2"/>
          <p:cNvSpPr txBox="1">
            <a:spLocks/>
          </p:cNvSpPr>
          <p:nvPr/>
        </p:nvSpPr>
        <p:spPr>
          <a:xfrm>
            <a:off x="94114" y="2509798"/>
            <a:ext cx="2281549" cy="6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lober xBold" pitchFamily="50" charset="-52"/>
                <a:ea typeface="+mn-ea"/>
                <a:cs typeface="+mn-cs"/>
              </a:rPr>
              <a:t>В день визита.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lober x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3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1719</Words>
  <Application>Microsoft Office PowerPoint</Application>
  <PresentationFormat>Широкоэкранный</PresentationFormat>
  <Paragraphs>265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Franklin Gothic Heavy</vt:lpstr>
      <vt:lpstr>Gabriola</vt:lpstr>
      <vt:lpstr>Glober Regular</vt:lpstr>
      <vt:lpstr>Glober xBold</vt:lpstr>
      <vt:lpstr>Times New Roman</vt:lpstr>
      <vt:lpstr>Trebuchet MS</vt:lpstr>
      <vt:lpstr>Wingdings 3</vt:lpstr>
      <vt:lpstr>Аспект</vt:lpstr>
      <vt:lpstr>Как стать участником проекта «Просветительская среда»?</vt:lpstr>
      <vt:lpstr>Урок в океанариуме: что включено?</vt:lpstr>
      <vt:lpstr>Урок в океанариуме: как записаться?</vt:lpstr>
      <vt:lpstr>Урок в океанариуме: в день визита.</vt:lpstr>
      <vt:lpstr>Студенческий океанариум</vt:lpstr>
      <vt:lpstr>Студенческий океанариум : в день визита.</vt:lpstr>
      <vt:lpstr>Океанариум для педагогов</vt:lpstr>
      <vt:lpstr>Океанариум для педагогов : в день визита.</vt:lpstr>
      <vt:lpstr>Социальная программа </vt:lpstr>
      <vt:lpstr>Социальная программа: в день визита.</vt:lpstr>
      <vt:lpstr>Как оформить приказ?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стать участником проекта «Просветительская среда»?</dc:title>
  <dc:creator>Диана П. Перебейнос</dc:creator>
  <cp:lastModifiedBy>Ирина С. Ващенко</cp:lastModifiedBy>
  <cp:revision>5</cp:revision>
  <dcterms:created xsi:type="dcterms:W3CDTF">2024-08-22T03:47:29Z</dcterms:created>
  <dcterms:modified xsi:type="dcterms:W3CDTF">2025-07-21T05:06:50Z</dcterms:modified>
</cp:coreProperties>
</file>